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9" r:id="rId2"/>
    <p:sldId id="257" r:id="rId3"/>
    <p:sldId id="260" r:id="rId4"/>
    <p:sldId id="261" r:id="rId5"/>
    <p:sldId id="262" r:id="rId6"/>
    <p:sldId id="264" r:id="rId7"/>
    <p:sldId id="265" r:id="rId8"/>
    <p:sldId id="266" r:id="rId9"/>
    <p:sldId id="267" r:id="rId10"/>
    <p:sldId id="269" r:id="rId11"/>
    <p:sldId id="270" r:id="rId12"/>
    <p:sldId id="258" r:id="rId13"/>
    <p:sldId id="271" r:id="rId14"/>
    <p:sldId id="272" r:id="rId15"/>
    <p:sldId id="273" r:id="rId16"/>
    <p:sldId id="274" r:id="rId17"/>
    <p:sldId id="275" r:id="rId18"/>
    <p:sldId id="276" r:id="rId19"/>
    <p:sldId id="268" r:id="rId20"/>
    <p:sldId id="263" r:id="rId21"/>
    <p:sldId id="277" r:id="rId22"/>
    <p:sldId id="256"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varScale="1">
        <p:scale>
          <a:sx n="62" d="100"/>
          <a:sy n="62" d="100"/>
        </p:scale>
        <p:origin x="8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B46358-EB4A-4899-AF0C-43EE6FAD1CAF}"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9DD3B-1D66-4933-8A9C-DA95842FF1BE}" type="slidenum">
              <a:rPr lang="en-US" smtClean="0"/>
              <a:t>‹#›</a:t>
            </a:fld>
            <a:endParaRPr lang="en-US"/>
          </a:p>
        </p:txBody>
      </p:sp>
    </p:spTree>
    <p:extLst>
      <p:ext uri="{BB962C8B-B14F-4D97-AF65-F5344CB8AC3E}">
        <p14:creationId xmlns:p14="http://schemas.microsoft.com/office/powerpoint/2010/main" val="382171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89DD3B-1D66-4933-8A9C-DA95842FF1BE}" type="slidenum">
              <a:rPr lang="en-US" smtClean="0"/>
              <a:t>4</a:t>
            </a:fld>
            <a:endParaRPr lang="en-US"/>
          </a:p>
        </p:txBody>
      </p:sp>
    </p:spTree>
    <p:extLst>
      <p:ext uri="{BB962C8B-B14F-4D97-AF65-F5344CB8AC3E}">
        <p14:creationId xmlns:p14="http://schemas.microsoft.com/office/powerpoint/2010/main" val="187950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the collected videos, there are a lot of vehicles such as cars, trucks, and motorcycles that are moving at the same time and need to be tracked in order to obtain trajectories and later recognize anomalies in driving behavior</a:t>
            </a:r>
            <a:endParaRPr lang="en-US" dirty="0"/>
          </a:p>
        </p:txBody>
      </p:sp>
      <p:sp>
        <p:nvSpPr>
          <p:cNvPr id="4" name="Slide Number Placeholder 3"/>
          <p:cNvSpPr>
            <a:spLocks noGrp="1"/>
          </p:cNvSpPr>
          <p:nvPr>
            <p:ph type="sldNum" sz="quarter" idx="5"/>
          </p:nvPr>
        </p:nvSpPr>
        <p:spPr/>
        <p:txBody>
          <a:bodyPr/>
          <a:lstStyle/>
          <a:p>
            <a:fld id="{D289DD3B-1D66-4933-8A9C-DA95842FF1BE}" type="slidenum">
              <a:rPr lang="en-US" smtClean="0"/>
              <a:t>5</a:t>
            </a:fld>
            <a:endParaRPr lang="en-US"/>
          </a:p>
        </p:txBody>
      </p:sp>
    </p:spTree>
    <p:extLst>
      <p:ext uri="{BB962C8B-B14F-4D97-AF65-F5344CB8AC3E}">
        <p14:creationId xmlns:p14="http://schemas.microsoft.com/office/powerpoint/2010/main" val="1800185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89DD3B-1D66-4933-8A9C-DA95842FF1BE}" type="slidenum">
              <a:rPr lang="en-US" smtClean="0"/>
              <a:t>13</a:t>
            </a:fld>
            <a:endParaRPr lang="en-US"/>
          </a:p>
        </p:txBody>
      </p:sp>
    </p:spTree>
    <p:extLst>
      <p:ext uri="{BB962C8B-B14F-4D97-AF65-F5344CB8AC3E}">
        <p14:creationId xmlns:p14="http://schemas.microsoft.com/office/powerpoint/2010/main" val="4083187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89DD3B-1D66-4933-8A9C-DA95842FF1BE}" type="slidenum">
              <a:rPr lang="en-US" smtClean="0"/>
              <a:t>15</a:t>
            </a:fld>
            <a:endParaRPr lang="en-US"/>
          </a:p>
        </p:txBody>
      </p:sp>
    </p:spTree>
    <p:extLst>
      <p:ext uri="{BB962C8B-B14F-4D97-AF65-F5344CB8AC3E}">
        <p14:creationId xmlns:p14="http://schemas.microsoft.com/office/powerpoint/2010/main" val="271827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F51B6-6EBC-4CE2-B51F-6C13DFA41B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8C0B4A-160E-43D0-BC65-78F76C3F7A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3D62C1-C194-41BB-B30B-009B460EB2EE}"/>
              </a:ext>
            </a:extLst>
          </p:cNvPr>
          <p:cNvSpPr>
            <a:spLocks noGrp="1"/>
          </p:cNvSpPr>
          <p:nvPr>
            <p:ph type="dt" sz="half" idx="10"/>
          </p:nvPr>
        </p:nvSpPr>
        <p:spPr/>
        <p:txBody>
          <a:bodyPr/>
          <a:lstStyle/>
          <a:p>
            <a:fld id="{8FCC1028-AAD6-47B0-A9E1-8316F5F567EC}" type="datetimeFigureOut">
              <a:rPr lang="en-US" smtClean="0"/>
              <a:t>7/15/2021</a:t>
            </a:fld>
            <a:endParaRPr lang="en-US"/>
          </a:p>
        </p:txBody>
      </p:sp>
      <p:sp>
        <p:nvSpPr>
          <p:cNvPr id="5" name="Footer Placeholder 4">
            <a:extLst>
              <a:ext uri="{FF2B5EF4-FFF2-40B4-BE49-F238E27FC236}">
                <a16:creationId xmlns:a16="http://schemas.microsoft.com/office/drawing/2014/main" id="{7A1AF4F6-8DAD-4B64-8454-CDA64035DE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214F1-1123-472C-8359-04089356884E}"/>
              </a:ext>
            </a:extLst>
          </p:cNvPr>
          <p:cNvSpPr>
            <a:spLocks noGrp="1"/>
          </p:cNvSpPr>
          <p:nvPr>
            <p:ph type="sldNum" sz="quarter" idx="12"/>
          </p:nvPr>
        </p:nvSpPr>
        <p:spPr/>
        <p:txBody>
          <a:bodyPr/>
          <a:lstStyle/>
          <a:p>
            <a:fld id="{810D03FD-5C22-4753-89BF-BB90E429291C}" type="slidenum">
              <a:rPr lang="en-US" smtClean="0"/>
              <a:t>‹#›</a:t>
            </a:fld>
            <a:endParaRPr lang="en-US"/>
          </a:p>
        </p:txBody>
      </p:sp>
    </p:spTree>
    <p:extLst>
      <p:ext uri="{BB962C8B-B14F-4D97-AF65-F5344CB8AC3E}">
        <p14:creationId xmlns:p14="http://schemas.microsoft.com/office/powerpoint/2010/main" val="306963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4CC91-5825-423B-8321-C7C3A3E7C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41DE16-784A-4706-B35C-1DF4D93247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8D4BD8-9057-4644-988B-3320DBA107A2}"/>
              </a:ext>
            </a:extLst>
          </p:cNvPr>
          <p:cNvSpPr>
            <a:spLocks noGrp="1"/>
          </p:cNvSpPr>
          <p:nvPr>
            <p:ph type="dt" sz="half" idx="10"/>
          </p:nvPr>
        </p:nvSpPr>
        <p:spPr/>
        <p:txBody>
          <a:bodyPr/>
          <a:lstStyle/>
          <a:p>
            <a:fld id="{8FCC1028-AAD6-47B0-A9E1-8316F5F567EC}" type="datetimeFigureOut">
              <a:rPr lang="en-US" smtClean="0"/>
              <a:t>7/15/2021</a:t>
            </a:fld>
            <a:endParaRPr lang="en-US"/>
          </a:p>
        </p:txBody>
      </p:sp>
      <p:sp>
        <p:nvSpPr>
          <p:cNvPr id="5" name="Footer Placeholder 4">
            <a:extLst>
              <a:ext uri="{FF2B5EF4-FFF2-40B4-BE49-F238E27FC236}">
                <a16:creationId xmlns:a16="http://schemas.microsoft.com/office/drawing/2014/main" id="{73B2A79D-1579-4A21-A79D-1C8591BC8D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0E5FF1-FEC7-4AAD-AC00-B75FC89B819D}"/>
              </a:ext>
            </a:extLst>
          </p:cNvPr>
          <p:cNvSpPr>
            <a:spLocks noGrp="1"/>
          </p:cNvSpPr>
          <p:nvPr>
            <p:ph type="sldNum" sz="quarter" idx="12"/>
          </p:nvPr>
        </p:nvSpPr>
        <p:spPr/>
        <p:txBody>
          <a:bodyPr/>
          <a:lstStyle/>
          <a:p>
            <a:fld id="{810D03FD-5C22-4753-89BF-BB90E429291C}" type="slidenum">
              <a:rPr lang="en-US" smtClean="0"/>
              <a:t>‹#›</a:t>
            </a:fld>
            <a:endParaRPr lang="en-US"/>
          </a:p>
        </p:txBody>
      </p:sp>
    </p:spTree>
    <p:extLst>
      <p:ext uri="{BB962C8B-B14F-4D97-AF65-F5344CB8AC3E}">
        <p14:creationId xmlns:p14="http://schemas.microsoft.com/office/powerpoint/2010/main" val="327427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74F936-5B1F-4574-A8E2-60AF967176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D278F9-1C89-4192-99DB-85FE666174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D62EAF-4FC1-4BC3-8795-D20BBC7E4514}"/>
              </a:ext>
            </a:extLst>
          </p:cNvPr>
          <p:cNvSpPr>
            <a:spLocks noGrp="1"/>
          </p:cNvSpPr>
          <p:nvPr>
            <p:ph type="dt" sz="half" idx="10"/>
          </p:nvPr>
        </p:nvSpPr>
        <p:spPr/>
        <p:txBody>
          <a:bodyPr/>
          <a:lstStyle/>
          <a:p>
            <a:fld id="{8FCC1028-AAD6-47B0-A9E1-8316F5F567EC}" type="datetimeFigureOut">
              <a:rPr lang="en-US" smtClean="0"/>
              <a:t>7/15/2021</a:t>
            </a:fld>
            <a:endParaRPr lang="en-US"/>
          </a:p>
        </p:txBody>
      </p:sp>
      <p:sp>
        <p:nvSpPr>
          <p:cNvPr id="5" name="Footer Placeholder 4">
            <a:extLst>
              <a:ext uri="{FF2B5EF4-FFF2-40B4-BE49-F238E27FC236}">
                <a16:creationId xmlns:a16="http://schemas.microsoft.com/office/drawing/2014/main" id="{96DC44BC-0A99-49D5-8901-E3EB2F2AE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A7BD9E-814F-49F6-AFC1-126764E9A531}"/>
              </a:ext>
            </a:extLst>
          </p:cNvPr>
          <p:cNvSpPr>
            <a:spLocks noGrp="1"/>
          </p:cNvSpPr>
          <p:nvPr>
            <p:ph type="sldNum" sz="quarter" idx="12"/>
          </p:nvPr>
        </p:nvSpPr>
        <p:spPr/>
        <p:txBody>
          <a:bodyPr/>
          <a:lstStyle/>
          <a:p>
            <a:fld id="{810D03FD-5C22-4753-89BF-BB90E429291C}" type="slidenum">
              <a:rPr lang="en-US" smtClean="0"/>
              <a:t>‹#›</a:t>
            </a:fld>
            <a:endParaRPr lang="en-US"/>
          </a:p>
        </p:txBody>
      </p:sp>
    </p:spTree>
    <p:extLst>
      <p:ext uri="{BB962C8B-B14F-4D97-AF65-F5344CB8AC3E}">
        <p14:creationId xmlns:p14="http://schemas.microsoft.com/office/powerpoint/2010/main" val="1218999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66F6-1151-40DC-A6D8-2BBEBA5E74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08A8AA-FF7C-45EB-8525-99A49D616E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411558-7969-4E9C-BFDE-7673E21DF9E9}"/>
              </a:ext>
            </a:extLst>
          </p:cNvPr>
          <p:cNvSpPr>
            <a:spLocks noGrp="1"/>
          </p:cNvSpPr>
          <p:nvPr>
            <p:ph type="dt" sz="half" idx="10"/>
          </p:nvPr>
        </p:nvSpPr>
        <p:spPr/>
        <p:txBody>
          <a:bodyPr/>
          <a:lstStyle/>
          <a:p>
            <a:fld id="{8FCC1028-AAD6-47B0-A9E1-8316F5F567EC}" type="datetimeFigureOut">
              <a:rPr lang="en-US" smtClean="0"/>
              <a:t>7/15/2021</a:t>
            </a:fld>
            <a:endParaRPr lang="en-US"/>
          </a:p>
        </p:txBody>
      </p:sp>
      <p:sp>
        <p:nvSpPr>
          <p:cNvPr id="5" name="Footer Placeholder 4">
            <a:extLst>
              <a:ext uri="{FF2B5EF4-FFF2-40B4-BE49-F238E27FC236}">
                <a16:creationId xmlns:a16="http://schemas.microsoft.com/office/drawing/2014/main" id="{A4FBDDA8-8FEE-4061-B411-31677B388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2671D-0558-41E6-9F3D-CA1A734B9DAC}"/>
              </a:ext>
            </a:extLst>
          </p:cNvPr>
          <p:cNvSpPr>
            <a:spLocks noGrp="1"/>
          </p:cNvSpPr>
          <p:nvPr>
            <p:ph type="sldNum" sz="quarter" idx="12"/>
          </p:nvPr>
        </p:nvSpPr>
        <p:spPr/>
        <p:txBody>
          <a:bodyPr/>
          <a:lstStyle/>
          <a:p>
            <a:fld id="{810D03FD-5C22-4753-89BF-BB90E429291C}" type="slidenum">
              <a:rPr lang="en-US" smtClean="0"/>
              <a:t>‹#›</a:t>
            </a:fld>
            <a:endParaRPr lang="en-US"/>
          </a:p>
        </p:txBody>
      </p:sp>
    </p:spTree>
    <p:extLst>
      <p:ext uri="{BB962C8B-B14F-4D97-AF65-F5344CB8AC3E}">
        <p14:creationId xmlns:p14="http://schemas.microsoft.com/office/powerpoint/2010/main" val="481999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4050-0836-4A1C-BB63-642AB2D0FB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EF408D-7CAC-43D2-9EEB-B65D769925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7F3C5D-FFC6-4365-BB3E-8461415992F8}"/>
              </a:ext>
            </a:extLst>
          </p:cNvPr>
          <p:cNvSpPr>
            <a:spLocks noGrp="1"/>
          </p:cNvSpPr>
          <p:nvPr>
            <p:ph type="dt" sz="half" idx="10"/>
          </p:nvPr>
        </p:nvSpPr>
        <p:spPr/>
        <p:txBody>
          <a:bodyPr/>
          <a:lstStyle/>
          <a:p>
            <a:fld id="{8FCC1028-AAD6-47B0-A9E1-8316F5F567EC}" type="datetimeFigureOut">
              <a:rPr lang="en-US" smtClean="0"/>
              <a:t>7/15/2021</a:t>
            </a:fld>
            <a:endParaRPr lang="en-US"/>
          </a:p>
        </p:txBody>
      </p:sp>
      <p:sp>
        <p:nvSpPr>
          <p:cNvPr id="5" name="Footer Placeholder 4">
            <a:extLst>
              <a:ext uri="{FF2B5EF4-FFF2-40B4-BE49-F238E27FC236}">
                <a16:creationId xmlns:a16="http://schemas.microsoft.com/office/drawing/2014/main" id="{E7CF31E1-B229-4C62-9FD4-F9A77B234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EFB98-DB69-49E9-A564-6A565D5A993A}"/>
              </a:ext>
            </a:extLst>
          </p:cNvPr>
          <p:cNvSpPr>
            <a:spLocks noGrp="1"/>
          </p:cNvSpPr>
          <p:nvPr>
            <p:ph type="sldNum" sz="quarter" idx="12"/>
          </p:nvPr>
        </p:nvSpPr>
        <p:spPr/>
        <p:txBody>
          <a:bodyPr/>
          <a:lstStyle/>
          <a:p>
            <a:fld id="{810D03FD-5C22-4753-89BF-BB90E429291C}" type="slidenum">
              <a:rPr lang="en-US" smtClean="0"/>
              <a:t>‹#›</a:t>
            </a:fld>
            <a:endParaRPr lang="en-US"/>
          </a:p>
        </p:txBody>
      </p:sp>
    </p:spTree>
    <p:extLst>
      <p:ext uri="{BB962C8B-B14F-4D97-AF65-F5344CB8AC3E}">
        <p14:creationId xmlns:p14="http://schemas.microsoft.com/office/powerpoint/2010/main" val="442031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5F20-343C-4F4D-A49B-76E99ABBD0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1C990A-11F8-46FC-98AB-FB8D2C85EA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7F68D4-793D-4916-BF6D-81D1AE31F7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BC1355-7398-4B2C-80C3-FE61A5B7C4E9}"/>
              </a:ext>
            </a:extLst>
          </p:cNvPr>
          <p:cNvSpPr>
            <a:spLocks noGrp="1"/>
          </p:cNvSpPr>
          <p:nvPr>
            <p:ph type="dt" sz="half" idx="10"/>
          </p:nvPr>
        </p:nvSpPr>
        <p:spPr/>
        <p:txBody>
          <a:bodyPr/>
          <a:lstStyle/>
          <a:p>
            <a:fld id="{8FCC1028-AAD6-47B0-A9E1-8316F5F567EC}" type="datetimeFigureOut">
              <a:rPr lang="en-US" smtClean="0"/>
              <a:t>7/15/2021</a:t>
            </a:fld>
            <a:endParaRPr lang="en-US"/>
          </a:p>
        </p:txBody>
      </p:sp>
      <p:sp>
        <p:nvSpPr>
          <p:cNvPr id="6" name="Footer Placeholder 5">
            <a:extLst>
              <a:ext uri="{FF2B5EF4-FFF2-40B4-BE49-F238E27FC236}">
                <a16:creationId xmlns:a16="http://schemas.microsoft.com/office/drawing/2014/main" id="{3302AA7D-F978-4E4D-9671-18E4D6CC24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4C798-6AC0-467E-B602-22315E250EAE}"/>
              </a:ext>
            </a:extLst>
          </p:cNvPr>
          <p:cNvSpPr>
            <a:spLocks noGrp="1"/>
          </p:cNvSpPr>
          <p:nvPr>
            <p:ph type="sldNum" sz="quarter" idx="12"/>
          </p:nvPr>
        </p:nvSpPr>
        <p:spPr/>
        <p:txBody>
          <a:bodyPr/>
          <a:lstStyle/>
          <a:p>
            <a:fld id="{810D03FD-5C22-4753-89BF-BB90E429291C}" type="slidenum">
              <a:rPr lang="en-US" smtClean="0"/>
              <a:t>‹#›</a:t>
            </a:fld>
            <a:endParaRPr lang="en-US"/>
          </a:p>
        </p:txBody>
      </p:sp>
    </p:spTree>
    <p:extLst>
      <p:ext uri="{BB962C8B-B14F-4D97-AF65-F5344CB8AC3E}">
        <p14:creationId xmlns:p14="http://schemas.microsoft.com/office/powerpoint/2010/main" val="365560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050A-AAAC-4C23-93B3-33CD237BC1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EAE64-364F-4F7E-9605-9E54045B25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058A4A-C994-410F-A9E4-9AB4E063E4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CE3716-EA4E-44BC-91D1-113125C494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188053-6B68-4F95-AFA3-CBEB488E2B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E55572-2754-409E-AAD1-CB3FC81D53AD}"/>
              </a:ext>
            </a:extLst>
          </p:cNvPr>
          <p:cNvSpPr>
            <a:spLocks noGrp="1"/>
          </p:cNvSpPr>
          <p:nvPr>
            <p:ph type="dt" sz="half" idx="10"/>
          </p:nvPr>
        </p:nvSpPr>
        <p:spPr/>
        <p:txBody>
          <a:bodyPr/>
          <a:lstStyle/>
          <a:p>
            <a:fld id="{8FCC1028-AAD6-47B0-A9E1-8316F5F567EC}" type="datetimeFigureOut">
              <a:rPr lang="en-US" smtClean="0"/>
              <a:t>7/15/2021</a:t>
            </a:fld>
            <a:endParaRPr lang="en-US"/>
          </a:p>
        </p:txBody>
      </p:sp>
      <p:sp>
        <p:nvSpPr>
          <p:cNvPr id="8" name="Footer Placeholder 7">
            <a:extLst>
              <a:ext uri="{FF2B5EF4-FFF2-40B4-BE49-F238E27FC236}">
                <a16:creationId xmlns:a16="http://schemas.microsoft.com/office/drawing/2014/main" id="{E0F7CA56-B00C-4B68-9993-9C8DEF4661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351E15-6192-4E30-ABAE-197EFF088922}"/>
              </a:ext>
            </a:extLst>
          </p:cNvPr>
          <p:cNvSpPr>
            <a:spLocks noGrp="1"/>
          </p:cNvSpPr>
          <p:nvPr>
            <p:ph type="sldNum" sz="quarter" idx="12"/>
          </p:nvPr>
        </p:nvSpPr>
        <p:spPr/>
        <p:txBody>
          <a:bodyPr/>
          <a:lstStyle/>
          <a:p>
            <a:fld id="{810D03FD-5C22-4753-89BF-BB90E429291C}" type="slidenum">
              <a:rPr lang="en-US" smtClean="0"/>
              <a:t>‹#›</a:t>
            </a:fld>
            <a:endParaRPr lang="en-US"/>
          </a:p>
        </p:txBody>
      </p:sp>
    </p:spTree>
    <p:extLst>
      <p:ext uri="{BB962C8B-B14F-4D97-AF65-F5344CB8AC3E}">
        <p14:creationId xmlns:p14="http://schemas.microsoft.com/office/powerpoint/2010/main" val="194847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B05C-3E95-46F1-9A08-36178ACAFF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D33934-3C5B-4F5E-BBCE-CE636001B54C}"/>
              </a:ext>
            </a:extLst>
          </p:cNvPr>
          <p:cNvSpPr>
            <a:spLocks noGrp="1"/>
          </p:cNvSpPr>
          <p:nvPr>
            <p:ph type="dt" sz="half" idx="10"/>
          </p:nvPr>
        </p:nvSpPr>
        <p:spPr/>
        <p:txBody>
          <a:bodyPr/>
          <a:lstStyle/>
          <a:p>
            <a:fld id="{8FCC1028-AAD6-47B0-A9E1-8316F5F567EC}" type="datetimeFigureOut">
              <a:rPr lang="en-US" smtClean="0"/>
              <a:t>7/15/2021</a:t>
            </a:fld>
            <a:endParaRPr lang="en-US"/>
          </a:p>
        </p:txBody>
      </p:sp>
      <p:sp>
        <p:nvSpPr>
          <p:cNvPr id="4" name="Footer Placeholder 3">
            <a:extLst>
              <a:ext uri="{FF2B5EF4-FFF2-40B4-BE49-F238E27FC236}">
                <a16:creationId xmlns:a16="http://schemas.microsoft.com/office/drawing/2014/main" id="{6ABC101C-D58B-4773-A6C4-CE1239973A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1F8F6-0AF2-4883-AFD7-DA37D7A99738}"/>
              </a:ext>
            </a:extLst>
          </p:cNvPr>
          <p:cNvSpPr>
            <a:spLocks noGrp="1"/>
          </p:cNvSpPr>
          <p:nvPr>
            <p:ph type="sldNum" sz="quarter" idx="12"/>
          </p:nvPr>
        </p:nvSpPr>
        <p:spPr/>
        <p:txBody>
          <a:bodyPr/>
          <a:lstStyle/>
          <a:p>
            <a:fld id="{810D03FD-5C22-4753-89BF-BB90E429291C}" type="slidenum">
              <a:rPr lang="en-US" smtClean="0"/>
              <a:t>‹#›</a:t>
            </a:fld>
            <a:endParaRPr lang="en-US"/>
          </a:p>
        </p:txBody>
      </p:sp>
    </p:spTree>
    <p:extLst>
      <p:ext uri="{BB962C8B-B14F-4D97-AF65-F5344CB8AC3E}">
        <p14:creationId xmlns:p14="http://schemas.microsoft.com/office/powerpoint/2010/main" val="173852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5B24B6-41A2-454E-A317-A67B6BC1437B}"/>
              </a:ext>
            </a:extLst>
          </p:cNvPr>
          <p:cNvSpPr>
            <a:spLocks noGrp="1"/>
          </p:cNvSpPr>
          <p:nvPr>
            <p:ph type="dt" sz="half" idx="10"/>
          </p:nvPr>
        </p:nvSpPr>
        <p:spPr/>
        <p:txBody>
          <a:bodyPr/>
          <a:lstStyle/>
          <a:p>
            <a:fld id="{8FCC1028-AAD6-47B0-A9E1-8316F5F567EC}" type="datetimeFigureOut">
              <a:rPr lang="en-US" smtClean="0"/>
              <a:t>7/15/2021</a:t>
            </a:fld>
            <a:endParaRPr lang="en-US"/>
          </a:p>
        </p:txBody>
      </p:sp>
      <p:sp>
        <p:nvSpPr>
          <p:cNvPr id="3" name="Footer Placeholder 2">
            <a:extLst>
              <a:ext uri="{FF2B5EF4-FFF2-40B4-BE49-F238E27FC236}">
                <a16:creationId xmlns:a16="http://schemas.microsoft.com/office/drawing/2014/main" id="{BBC85622-EA18-46B2-8D0C-E97D68D703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729B6F-B66C-4D37-9577-823AAE2E8C03}"/>
              </a:ext>
            </a:extLst>
          </p:cNvPr>
          <p:cNvSpPr>
            <a:spLocks noGrp="1"/>
          </p:cNvSpPr>
          <p:nvPr>
            <p:ph type="sldNum" sz="quarter" idx="12"/>
          </p:nvPr>
        </p:nvSpPr>
        <p:spPr/>
        <p:txBody>
          <a:bodyPr/>
          <a:lstStyle/>
          <a:p>
            <a:fld id="{810D03FD-5C22-4753-89BF-BB90E429291C}" type="slidenum">
              <a:rPr lang="en-US" smtClean="0"/>
              <a:t>‹#›</a:t>
            </a:fld>
            <a:endParaRPr lang="en-US"/>
          </a:p>
        </p:txBody>
      </p:sp>
    </p:spTree>
    <p:extLst>
      <p:ext uri="{BB962C8B-B14F-4D97-AF65-F5344CB8AC3E}">
        <p14:creationId xmlns:p14="http://schemas.microsoft.com/office/powerpoint/2010/main" val="341186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2F5E-86C2-4E43-9EAE-5075D4E3F5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8DECC4-4993-4D8D-92AA-B67D5809E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CE2A07-5FDC-4E33-B264-3F04BDFDB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3F7511-7AFB-4BAC-8C59-721C3B55D537}"/>
              </a:ext>
            </a:extLst>
          </p:cNvPr>
          <p:cNvSpPr>
            <a:spLocks noGrp="1"/>
          </p:cNvSpPr>
          <p:nvPr>
            <p:ph type="dt" sz="half" idx="10"/>
          </p:nvPr>
        </p:nvSpPr>
        <p:spPr/>
        <p:txBody>
          <a:bodyPr/>
          <a:lstStyle/>
          <a:p>
            <a:fld id="{8FCC1028-AAD6-47B0-A9E1-8316F5F567EC}" type="datetimeFigureOut">
              <a:rPr lang="en-US" smtClean="0"/>
              <a:t>7/15/2021</a:t>
            </a:fld>
            <a:endParaRPr lang="en-US"/>
          </a:p>
        </p:txBody>
      </p:sp>
      <p:sp>
        <p:nvSpPr>
          <p:cNvPr id="6" name="Footer Placeholder 5">
            <a:extLst>
              <a:ext uri="{FF2B5EF4-FFF2-40B4-BE49-F238E27FC236}">
                <a16:creationId xmlns:a16="http://schemas.microsoft.com/office/drawing/2014/main" id="{81D2BB5B-9607-4FC5-9477-9C39ACFE0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E0954B-716D-4FA4-9CDB-68413D2BD694}"/>
              </a:ext>
            </a:extLst>
          </p:cNvPr>
          <p:cNvSpPr>
            <a:spLocks noGrp="1"/>
          </p:cNvSpPr>
          <p:nvPr>
            <p:ph type="sldNum" sz="quarter" idx="12"/>
          </p:nvPr>
        </p:nvSpPr>
        <p:spPr/>
        <p:txBody>
          <a:bodyPr/>
          <a:lstStyle/>
          <a:p>
            <a:fld id="{810D03FD-5C22-4753-89BF-BB90E429291C}" type="slidenum">
              <a:rPr lang="en-US" smtClean="0"/>
              <a:t>‹#›</a:t>
            </a:fld>
            <a:endParaRPr lang="en-US"/>
          </a:p>
        </p:txBody>
      </p:sp>
    </p:spTree>
    <p:extLst>
      <p:ext uri="{BB962C8B-B14F-4D97-AF65-F5344CB8AC3E}">
        <p14:creationId xmlns:p14="http://schemas.microsoft.com/office/powerpoint/2010/main" val="3277540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E518-B197-4FA2-87C5-8CF0B06D3F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9A53F5-32C6-4F46-8302-4D1967301F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0A51E1-062D-44BA-85E8-B2C11B06C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BBC6EE-9981-47AC-AEB8-58DA4666868B}"/>
              </a:ext>
            </a:extLst>
          </p:cNvPr>
          <p:cNvSpPr>
            <a:spLocks noGrp="1"/>
          </p:cNvSpPr>
          <p:nvPr>
            <p:ph type="dt" sz="half" idx="10"/>
          </p:nvPr>
        </p:nvSpPr>
        <p:spPr/>
        <p:txBody>
          <a:bodyPr/>
          <a:lstStyle/>
          <a:p>
            <a:fld id="{8FCC1028-AAD6-47B0-A9E1-8316F5F567EC}" type="datetimeFigureOut">
              <a:rPr lang="en-US" smtClean="0"/>
              <a:t>7/15/2021</a:t>
            </a:fld>
            <a:endParaRPr lang="en-US"/>
          </a:p>
        </p:txBody>
      </p:sp>
      <p:sp>
        <p:nvSpPr>
          <p:cNvPr id="6" name="Footer Placeholder 5">
            <a:extLst>
              <a:ext uri="{FF2B5EF4-FFF2-40B4-BE49-F238E27FC236}">
                <a16:creationId xmlns:a16="http://schemas.microsoft.com/office/drawing/2014/main" id="{00DF3CF1-BFC6-44CA-8CDB-215E52343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7EBDF-F35E-4846-8757-D6A4F3F36B37}"/>
              </a:ext>
            </a:extLst>
          </p:cNvPr>
          <p:cNvSpPr>
            <a:spLocks noGrp="1"/>
          </p:cNvSpPr>
          <p:nvPr>
            <p:ph type="sldNum" sz="quarter" idx="12"/>
          </p:nvPr>
        </p:nvSpPr>
        <p:spPr/>
        <p:txBody>
          <a:bodyPr/>
          <a:lstStyle/>
          <a:p>
            <a:fld id="{810D03FD-5C22-4753-89BF-BB90E429291C}" type="slidenum">
              <a:rPr lang="en-US" smtClean="0"/>
              <a:t>‹#›</a:t>
            </a:fld>
            <a:endParaRPr lang="en-US"/>
          </a:p>
        </p:txBody>
      </p:sp>
    </p:spTree>
    <p:extLst>
      <p:ext uri="{BB962C8B-B14F-4D97-AF65-F5344CB8AC3E}">
        <p14:creationId xmlns:p14="http://schemas.microsoft.com/office/powerpoint/2010/main" val="2486659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442B46-AB9C-4976-9EDA-8E1F586754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78010D-AF3B-4D65-B61A-2DE6BB8F23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28F31-22EE-4B2F-8AF9-E5D1AC7F6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C1028-AAD6-47B0-A9E1-8316F5F567EC}" type="datetimeFigureOut">
              <a:rPr lang="en-US" smtClean="0"/>
              <a:t>7/15/2021</a:t>
            </a:fld>
            <a:endParaRPr lang="en-US"/>
          </a:p>
        </p:txBody>
      </p:sp>
      <p:sp>
        <p:nvSpPr>
          <p:cNvPr id="5" name="Footer Placeholder 4">
            <a:extLst>
              <a:ext uri="{FF2B5EF4-FFF2-40B4-BE49-F238E27FC236}">
                <a16:creationId xmlns:a16="http://schemas.microsoft.com/office/drawing/2014/main" id="{87248DCC-7245-4597-8D9F-1B5B86B8CA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76CA0E-DC5F-4D95-9629-9018C9406C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D03FD-5C22-4753-89BF-BB90E429291C}" type="slidenum">
              <a:rPr lang="en-US" smtClean="0"/>
              <a:t>‹#›</a:t>
            </a:fld>
            <a:endParaRPr lang="en-US"/>
          </a:p>
        </p:txBody>
      </p:sp>
    </p:spTree>
    <p:extLst>
      <p:ext uri="{BB962C8B-B14F-4D97-AF65-F5344CB8AC3E}">
        <p14:creationId xmlns:p14="http://schemas.microsoft.com/office/powerpoint/2010/main" val="2843948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mailto:i.juric.phy@gmail.com" TargetMode="External"/><Relationship Id="rId2" Type="http://schemas.openxmlformats.org/officeDocument/2006/relationships/hyperlink" Target="mailto:an.spasov@googlemail.com" TargetMode="External"/><Relationship Id="rId1" Type="http://schemas.openxmlformats.org/officeDocument/2006/relationships/slideLayout" Target="../slideLayouts/slideLayout2.xml"/><Relationship Id="rId4" Type="http://schemas.openxmlformats.org/officeDocument/2006/relationships/hyperlink" Target="mailto:kristinahost@gmail.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ene, way, road&#10;&#10;Description automatically generated">
            <a:extLst>
              <a:ext uri="{FF2B5EF4-FFF2-40B4-BE49-F238E27FC236}">
                <a16:creationId xmlns:a16="http://schemas.microsoft.com/office/drawing/2014/main" id="{0F020266-1482-4432-9041-31E1CF6DF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56" y="-90489"/>
            <a:ext cx="12617712" cy="7097463"/>
          </a:xfrm>
          <a:prstGeom prst="rect">
            <a:avLst/>
          </a:prstGeom>
        </p:spPr>
      </p:pic>
      <p:sp>
        <p:nvSpPr>
          <p:cNvPr id="2" name="Title 1">
            <a:extLst>
              <a:ext uri="{FF2B5EF4-FFF2-40B4-BE49-F238E27FC236}">
                <a16:creationId xmlns:a16="http://schemas.microsoft.com/office/drawing/2014/main" id="{9485439A-0602-413D-8BB9-EC313ABC0251}"/>
              </a:ext>
            </a:extLst>
          </p:cNvPr>
          <p:cNvSpPr>
            <a:spLocks noGrp="1"/>
          </p:cNvSpPr>
          <p:nvPr>
            <p:ph type="ctrTitle"/>
          </p:nvPr>
        </p:nvSpPr>
        <p:spPr>
          <a:xfrm>
            <a:off x="1524000" y="0"/>
            <a:ext cx="9629775" cy="1031874"/>
          </a:xfrm>
        </p:spPr>
        <p:txBody>
          <a:bodyPr>
            <a:normAutofit fontScale="90000"/>
          </a:bodyPr>
          <a:lstStyle/>
          <a:p>
            <a:r>
              <a:rPr lang="en-US" b="1" dirty="0">
                <a:solidFill>
                  <a:schemeClr val="bg1"/>
                </a:solidFill>
                <a:effectLst>
                  <a:outerShdw blurRad="38100" dist="38100" dir="2700000" algn="tl">
                    <a:srgbClr val="000000">
                      <a:alpha val="43137"/>
                    </a:srgbClr>
                  </a:outerShdw>
                </a:effectLst>
              </a:rPr>
              <a:t>P13: Highway traffic monitoring</a:t>
            </a:r>
          </a:p>
        </p:txBody>
      </p:sp>
      <p:sp>
        <p:nvSpPr>
          <p:cNvPr id="3" name="Subtitle 2">
            <a:extLst>
              <a:ext uri="{FF2B5EF4-FFF2-40B4-BE49-F238E27FC236}">
                <a16:creationId xmlns:a16="http://schemas.microsoft.com/office/drawing/2014/main" id="{06CF2280-5F2A-43C7-8B87-08A8354FB257}"/>
              </a:ext>
            </a:extLst>
          </p:cNvPr>
          <p:cNvSpPr>
            <a:spLocks noGrp="1"/>
          </p:cNvSpPr>
          <p:nvPr>
            <p:ph type="subTitle" idx="1"/>
          </p:nvPr>
        </p:nvSpPr>
        <p:spPr>
          <a:xfrm>
            <a:off x="1524000" y="1122362"/>
            <a:ext cx="9144000" cy="792163"/>
          </a:xfrm>
        </p:spPr>
        <p:txBody>
          <a:bodyPr/>
          <a:lstStyle/>
          <a:p>
            <a:r>
              <a:rPr lang="sv-SE" b="1" i="0" dirty="0">
                <a:solidFill>
                  <a:srgbClr val="FFFFFF"/>
                </a:solidFill>
                <a:effectLst/>
                <a:latin typeface="Myriad Pro"/>
              </a:rPr>
              <a:t>Ivan Juri</a:t>
            </a:r>
            <a:r>
              <a:rPr lang="hr-HR" b="1" i="0" dirty="0">
                <a:solidFill>
                  <a:srgbClr val="FFFFFF"/>
                </a:solidFill>
                <a:effectLst/>
                <a:latin typeface="Myriad Pro"/>
              </a:rPr>
              <a:t>ć</a:t>
            </a:r>
            <a:r>
              <a:rPr lang="sv-SE" b="1" i="0" dirty="0">
                <a:solidFill>
                  <a:srgbClr val="FFFFFF"/>
                </a:solidFill>
                <a:effectLst/>
                <a:latin typeface="Myriad Pro"/>
              </a:rPr>
              <a:t>, Angel Spasov, Kristina Host</a:t>
            </a:r>
            <a:endParaRPr lang="en-US" dirty="0">
              <a:solidFill>
                <a:schemeClr val="bg1"/>
              </a:solidFill>
            </a:endParaRPr>
          </a:p>
        </p:txBody>
      </p:sp>
      <p:sp>
        <p:nvSpPr>
          <p:cNvPr id="7" name="TextBox 6">
            <a:extLst>
              <a:ext uri="{FF2B5EF4-FFF2-40B4-BE49-F238E27FC236}">
                <a16:creationId xmlns:a16="http://schemas.microsoft.com/office/drawing/2014/main" id="{C848F06B-03FF-4FA4-B930-342F91214CEE}"/>
              </a:ext>
            </a:extLst>
          </p:cNvPr>
          <p:cNvSpPr txBox="1"/>
          <p:nvPr/>
        </p:nvSpPr>
        <p:spPr>
          <a:xfrm>
            <a:off x="10096500" y="5377754"/>
            <a:ext cx="2114550" cy="1200329"/>
          </a:xfrm>
          <a:prstGeom prst="rect">
            <a:avLst/>
          </a:prstGeom>
          <a:noFill/>
        </p:spPr>
        <p:txBody>
          <a:bodyPr wrap="square">
            <a:spAutoFit/>
          </a:bodyPr>
          <a:lstStyle/>
          <a:p>
            <a:pPr algn="ctr"/>
            <a:endParaRPr lang="hr-HR" b="1" i="0" dirty="0">
              <a:solidFill>
                <a:srgbClr val="FFFFFF"/>
              </a:solidFill>
              <a:effectLst/>
              <a:latin typeface="Saira"/>
            </a:endParaRPr>
          </a:p>
          <a:p>
            <a:pPr algn="ctr"/>
            <a:r>
              <a:rPr lang="en-US" b="1" i="0" dirty="0">
                <a:solidFill>
                  <a:srgbClr val="FFFFFF"/>
                </a:solidFill>
                <a:effectLst/>
                <a:latin typeface="Saira"/>
              </a:rPr>
              <a:t>Summer School on Image</a:t>
            </a:r>
            <a:r>
              <a:rPr lang="hr-HR" b="1" dirty="0">
                <a:solidFill>
                  <a:srgbClr val="FFFFFF"/>
                </a:solidFill>
                <a:latin typeface="Saira"/>
              </a:rPr>
              <a:t> </a:t>
            </a:r>
            <a:r>
              <a:rPr lang="en-US" b="1" i="0" dirty="0">
                <a:solidFill>
                  <a:srgbClr val="FFFFFF"/>
                </a:solidFill>
                <a:effectLst/>
                <a:latin typeface="Saira"/>
              </a:rPr>
              <a:t>Processing </a:t>
            </a:r>
            <a:endParaRPr lang="hr-HR" b="1" i="0" dirty="0">
              <a:solidFill>
                <a:srgbClr val="FFFFFF"/>
              </a:solidFill>
              <a:effectLst/>
              <a:latin typeface="Saira"/>
            </a:endParaRPr>
          </a:p>
          <a:p>
            <a:pPr algn="ctr"/>
            <a:r>
              <a:rPr lang="hr-HR" b="1" dirty="0">
                <a:solidFill>
                  <a:srgbClr val="FFFFFF"/>
                </a:solidFill>
                <a:latin typeface="Saira"/>
              </a:rPr>
              <a:t>Rijeka, </a:t>
            </a:r>
            <a:r>
              <a:rPr lang="hr-HR" b="1" dirty="0" err="1">
                <a:solidFill>
                  <a:srgbClr val="FFFFFF"/>
                </a:solidFill>
                <a:latin typeface="Saira"/>
              </a:rPr>
              <a:t>July</a:t>
            </a:r>
            <a:r>
              <a:rPr lang="hr-HR" b="1" dirty="0">
                <a:solidFill>
                  <a:srgbClr val="FFFFFF"/>
                </a:solidFill>
                <a:latin typeface="Saira"/>
              </a:rPr>
              <a:t> 2021</a:t>
            </a:r>
            <a:endParaRPr lang="en-US" b="1" i="0" dirty="0">
              <a:solidFill>
                <a:srgbClr val="FFFFFF"/>
              </a:solidFill>
              <a:effectLst/>
              <a:latin typeface="Saira"/>
            </a:endParaRPr>
          </a:p>
        </p:txBody>
      </p:sp>
    </p:spTree>
    <p:extLst>
      <p:ext uri="{BB962C8B-B14F-4D97-AF65-F5344CB8AC3E}">
        <p14:creationId xmlns:p14="http://schemas.microsoft.com/office/powerpoint/2010/main" val="1092470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409575"/>
            <a:ext cx="10391775" cy="769441"/>
          </a:xfrm>
          <a:prstGeom prst="rect">
            <a:avLst/>
          </a:prstGeom>
          <a:noFill/>
        </p:spPr>
        <p:txBody>
          <a:bodyPr wrap="square" rtlCol="0">
            <a:spAutoFit/>
          </a:bodyPr>
          <a:lstStyle/>
          <a:p>
            <a:r>
              <a:rPr lang="hr-HR" sz="4400" dirty="0">
                <a:latin typeface="+mj-lt"/>
              </a:rPr>
              <a:t>Trajectories preparation and normalization</a:t>
            </a:r>
          </a:p>
        </p:txBody>
      </p:sp>
      <p:sp>
        <p:nvSpPr>
          <p:cNvPr id="6" name="TextBox 5"/>
          <p:cNvSpPr txBox="1"/>
          <p:nvPr/>
        </p:nvSpPr>
        <p:spPr>
          <a:xfrm>
            <a:off x="6199870" y="1781175"/>
            <a:ext cx="5729860" cy="4616648"/>
          </a:xfrm>
          <a:prstGeom prst="rect">
            <a:avLst/>
          </a:prstGeom>
          <a:noFill/>
        </p:spPr>
        <p:txBody>
          <a:bodyPr wrap="square" rtlCol="0">
            <a:spAutoFit/>
          </a:bodyPr>
          <a:lstStyle/>
          <a:p>
            <a:pPr marL="285750" indent="-285750">
              <a:buFont typeface="Arial" panose="020B0604020202020204" pitchFamily="34" charset="0"/>
              <a:buChar char="•"/>
            </a:pPr>
            <a:r>
              <a:rPr lang="en-US" sz="2600" dirty="0"/>
              <a:t>The trajectories are </a:t>
            </a:r>
            <a:r>
              <a:rPr lang="en-US" sz="2600" b="1" dirty="0"/>
              <a:t>arrays </a:t>
            </a:r>
            <a:r>
              <a:rPr lang="hr-HR" sz="2600" b="1" dirty="0"/>
              <a:t>with</a:t>
            </a:r>
            <a:r>
              <a:rPr lang="en-US" sz="2600" b="1" dirty="0"/>
              <a:t> </a:t>
            </a:r>
            <a:r>
              <a:rPr lang="en-US" sz="2600" b="1" dirty="0" err="1"/>
              <a:t>x,y</a:t>
            </a:r>
            <a:r>
              <a:rPr lang="en-US" sz="2600" b="1" dirty="0"/>
              <a:t>, t coordinates</a:t>
            </a:r>
            <a:endParaRPr lang="hr-HR" sz="2600" b="1"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2600" dirty="0"/>
              <a:t>We regularized them all</a:t>
            </a:r>
            <a:r>
              <a:rPr lang="hr-HR" sz="2600" dirty="0"/>
              <a:t> </a:t>
            </a:r>
            <a:r>
              <a:rPr lang="en-US" sz="2600" dirty="0"/>
              <a:t>to have the </a:t>
            </a:r>
            <a:r>
              <a:rPr lang="en-US" sz="2600" b="1" dirty="0"/>
              <a:t>same number of timepoints</a:t>
            </a:r>
            <a:r>
              <a:rPr lang="en-US" sz="2600" dirty="0"/>
              <a:t>, equally spaced out (</a:t>
            </a:r>
            <a:r>
              <a:rPr lang="en-US" sz="2600" i="1" dirty="0" err="1"/>
              <a:t>numpy</a:t>
            </a:r>
            <a:r>
              <a:rPr lang="en-US" sz="2600" i="1" dirty="0"/>
              <a:t> interpolation</a:t>
            </a:r>
            <a:r>
              <a:rPr lang="en-US" sz="2600" dirty="0"/>
              <a:t>)</a:t>
            </a:r>
            <a:endParaRPr lang="hr-HR" sz="26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2600" b="1" dirty="0"/>
              <a:t>Multiple lanes going in different directions</a:t>
            </a:r>
          </a:p>
          <a:p>
            <a:pPr marL="742950" lvl="1" indent="-285750">
              <a:buFont typeface="Arial" panose="020B0604020202020204" pitchFamily="34" charset="0"/>
              <a:buChar char="•"/>
            </a:pPr>
            <a:r>
              <a:rPr lang="en-US" sz="2000" dirty="0"/>
              <a:t>Maybe we can standardize trajectories to make the encoder less dependent on scene geometry?</a:t>
            </a:r>
          </a:p>
          <a:p>
            <a:pPr marL="285750" indent="-285750">
              <a:buFont typeface="Arial" panose="020B0604020202020204" pitchFamily="34" charset="0"/>
              <a:buChar char="•"/>
            </a:pPr>
            <a:endParaRPr lang="en-US" sz="2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5" y="1781175"/>
            <a:ext cx="6085875" cy="4091016"/>
          </a:xfrm>
          <a:prstGeom prst="rect">
            <a:avLst/>
          </a:prstGeom>
        </p:spPr>
      </p:pic>
    </p:spTree>
    <p:extLst>
      <p:ext uri="{BB962C8B-B14F-4D97-AF65-F5344CB8AC3E}">
        <p14:creationId xmlns:p14="http://schemas.microsoft.com/office/powerpoint/2010/main" val="3020683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54076" y="1469802"/>
            <a:ext cx="5550082" cy="1569660"/>
          </a:xfrm>
          <a:prstGeom prst="rect">
            <a:avLst/>
          </a:prstGeom>
          <a:noFill/>
        </p:spPr>
        <p:txBody>
          <a:bodyPr wrap="square" rtlCol="0">
            <a:spAutoFit/>
          </a:bodyPr>
          <a:lstStyle/>
          <a:p>
            <a:pPr marL="342900" indent="-342900">
              <a:buFont typeface="Arial" panose="020B0604020202020204" pitchFamily="34" charset="0"/>
              <a:buChar char="•"/>
            </a:pPr>
            <a:r>
              <a:rPr lang="hr-HR" sz="2400" dirty="0" err="1"/>
              <a:t>We</a:t>
            </a:r>
            <a:r>
              <a:rPr lang="hr-HR" sz="2400" dirty="0"/>
              <a:t> </a:t>
            </a:r>
            <a:r>
              <a:rPr lang="hr-HR" sz="2400" dirty="0" err="1"/>
              <a:t>pl</a:t>
            </a:r>
            <a:r>
              <a:rPr lang="en-US" sz="2400" dirty="0" err="1"/>
              <a:t>ot</a:t>
            </a:r>
            <a:r>
              <a:rPr lang="hr-HR" sz="2400" dirty="0" err="1"/>
              <a:t>ted</a:t>
            </a:r>
            <a:r>
              <a:rPr lang="en-US" sz="2400" dirty="0"/>
              <a:t> the </a:t>
            </a:r>
            <a:r>
              <a:rPr lang="en-US" sz="2400" b="1" dirty="0"/>
              <a:t>starting and ending points</a:t>
            </a:r>
            <a:r>
              <a:rPr lang="en-US" sz="2400" dirty="0"/>
              <a:t> of the trajectories, and run a </a:t>
            </a:r>
            <a:r>
              <a:rPr lang="en-US" sz="2400" b="1" dirty="0"/>
              <a:t>clustering algorithm (OPTICS</a:t>
            </a:r>
            <a:r>
              <a:rPr lang="en-US" sz="2400" dirty="0"/>
              <a:t>) to find typical entry/exit regions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37" y="1139603"/>
            <a:ext cx="5652533" cy="37997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715" y="3201087"/>
            <a:ext cx="5223687" cy="3511440"/>
          </a:xfrm>
          <a:prstGeom prst="rect">
            <a:avLst/>
          </a:prstGeom>
        </p:spPr>
      </p:pic>
      <p:sp>
        <p:nvSpPr>
          <p:cNvPr id="5" name="TextBox 4"/>
          <p:cNvSpPr txBox="1"/>
          <p:nvPr/>
        </p:nvSpPr>
        <p:spPr>
          <a:xfrm>
            <a:off x="1218978" y="1469802"/>
            <a:ext cx="1728743" cy="461665"/>
          </a:xfrm>
          <a:prstGeom prst="rect">
            <a:avLst/>
          </a:prstGeom>
          <a:noFill/>
        </p:spPr>
        <p:txBody>
          <a:bodyPr wrap="none" rtlCol="0">
            <a:spAutoFit/>
          </a:bodyPr>
          <a:lstStyle/>
          <a:p>
            <a:r>
              <a:rPr lang="hr-HR" sz="2400" b="1" dirty="0">
                <a:solidFill>
                  <a:srgbClr val="FF0000"/>
                </a:solidFill>
                <a:effectLst>
                  <a:outerShdw blurRad="38100" dist="38100" dir="2700000" algn="tl">
                    <a:srgbClr val="000000">
                      <a:alpha val="43137"/>
                    </a:srgbClr>
                  </a:outerShdw>
                </a:effectLst>
              </a:rPr>
              <a:t>Entry points</a:t>
            </a:r>
          </a:p>
        </p:txBody>
      </p:sp>
      <p:sp>
        <p:nvSpPr>
          <p:cNvPr id="8" name="TextBox 7"/>
          <p:cNvSpPr txBox="1"/>
          <p:nvPr/>
        </p:nvSpPr>
        <p:spPr>
          <a:xfrm>
            <a:off x="10058900" y="3559071"/>
            <a:ext cx="1526700" cy="461665"/>
          </a:xfrm>
          <a:prstGeom prst="rect">
            <a:avLst/>
          </a:prstGeom>
          <a:noFill/>
        </p:spPr>
        <p:txBody>
          <a:bodyPr wrap="none" rtlCol="0">
            <a:spAutoFit/>
          </a:bodyPr>
          <a:lstStyle/>
          <a:p>
            <a:r>
              <a:rPr lang="hr-HR" sz="2400" b="1" dirty="0">
                <a:solidFill>
                  <a:srgbClr val="FF0000"/>
                </a:solidFill>
                <a:effectLst>
                  <a:outerShdw blurRad="38100" dist="38100" dir="2700000" algn="tl">
                    <a:srgbClr val="000000">
                      <a:alpha val="43137"/>
                    </a:srgbClr>
                  </a:outerShdw>
                </a:effectLst>
              </a:rPr>
              <a:t>Exit points</a:t>
            </a:r>
          </a:p>
        </p:txBody>
      </p:sp>
      <p:sp>
        <p:nvSpPr>
          <p:cNvPr id="10" name="TextBox 9">
            <a:extLst>
              <a:ext uri="{FF2B5EF4-FFF2-40B4-BE49-F238E27FC236}">
                <a16:creationId xmlns:a16="http://schemas.microsoft.com/office/drawing/2014/main" id="{40DA3F3B-A490-4DC5-B313-868496E662D0}"/>
              </a:ext>
            </a:extLst>
          </p:cNvPr>
          <p:cNvSpPr txBox="1"/>
          <p:nvPr/>
        </p:nvSpPr>
        <p:spPr>
          <a:xfrm>
            <a:off x="685800" y="409575"/>
            <a:ext cx="10391775" cy="769441"/>
          </a:xfrm>
          <a:prstGeom prst="rect">
            <a:avLst/>
          </a:prstGeom>
          <a:noFill/>
        </p:spPr>
        <p:txBody>
          <a:bodyPr wrap="square" rtlCol="0">
            <a:spAutoFit/>
          </a:bodyPr>
          <a:lstStyle/>
          <a:p>
            <a:r>
              <a:rPr lang="hr-HR" sz="4400" dirty="0">
                <a:latin typeface="+mj-lt"/>
              </a:rPr>
              <a:t>Trajectories preparation and normalization</a:t>
            </a:r>
          </a:p>
        </p:txBody>
      </p:sp>
      <p:sp>
        <p:nvSpPr>
          <p:cNvPr id="11" name="TextBox 10">
            <a:extLst>
              <a:ext uri="{FF2B5EF4-FFF2-40B4-BE49-F238E27FC236}">
                <a16:creationId xmlns:a16="http://schemas.microsoft.com/office/drawing/2014/main" id="{9D5E8BE1-0F0C-43A0-B835-1D478E92B149}"/>
              </a:ext>
            </a:extLst>
          </p:cNvPr>
          <p:cNvSpPr txBox="1"/>
          <p:nvPr/>
        </p:nvSpPr>
        <p:spPr>
          <a:xfrm>
            <a:off x="396807" y="5184895"/>
            <a:ext cx="5844365" cy="1446550"/>
          </a:xfrm>
          <a:prstGeom prst="rect">
            <a:avLst/>
          </a:prstGeom>
          <a:noFill/>
        </p:spPr>
        <p:txBody>
          <a:bodyPr wrap="square" rtlCol="0">
            <a:spAutoFit/>
          </a:bodyPr>
          <a:lstStyle/>
          <a:p>
            <a:pPr lvl="1"/>
            <a:r>
              <a:rPr lang="en-US" sz="2200" b="1" dirty="0"/>
              <a:t>OPTICS </a:t>
            </a:r>
            <a:endParaRPr lang="hr-HR" sz="2200" b="1" dirty="0"/>
          </a:p>
          <a:p>
            <a:pPr marL="800100" lvl="1" indent="-342900">
              <a:buFont typeface="Arial" panose="020B0604020202020204" pitchFamily="34" charset="0"/>
              <a:buChar char="•"/>
            </a:pPr>
            <a:r>
              <a:rPr lang="en-US" sz="2200" dirty="0"/>
              <a:t>does not require the number of clusters prespecified</a:t>
            </a:r>
            <a:endParaRPr lang="hr-HR" sz="2200" dirty="0"/>
          </a:p>
          <a:p>
            <a:pPr marL="800100" lvl="1" indent="-342900">
              <a:buFont typeface="Arial" panose="020B0604020202020204" pitchFamily="34" charset="0"/>
              <a:buChar char="•"/>
            </a:pPr>
            <a:r>
              <a:rPr lang="en-US" sz="2200" dirty="0"/>
              <a:t>discards some points as outliers</a:t>
            </a:r>
          </a:p>
        </p:txBody>
      </p:sp>
    </p:spTree>
    <p:extLst>
      <p:ext uri="{BB962C8B-B14F-4D97-AF65-F5344CB8AC3E}">
        <p14:creationId xmlns:p14="http://schemas.microsoft.com/office/powerpoint/2010/main" val="2430106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89897" y="2219104"/>
            <a:ext cx="4901609" cy="2000548"/>
          </a:xfrm>
          <a:prstGeom prst="rect">
            <a:avLst/>
          </a:prstGeom>
          <a:noFill/>
        </p:spPr>
        <p:txBody>
          <a:bodyPr wrap="square" rtlCol="0">
            <a:spAutoFit/>
          </a:bodyPr>
          <a:lstStyle/>
          <a:p>
            <a:pPr marL="457200" indent="-457200">
              <a:buFont typeface="Arial" panose="020B0604020202020204" pitchFamily="34" charset="0"/>
              <a:buChar char="•"/>
            </a:pPr>
            <a:r>
              <a:rPr lang="en-US" sz="2400" dirty="0"/>
              <a:t>We connected the corresponding entry and exit points to get the </a:t>
            </a:r>
            <a:r>
              <a:rPr lang="en-US" sz="2400" b="1" dirty="0"/>
              <a:t>common connections</a:t>
            </a:r>
            <a:endParaRPr lang="hr-HR" sz="2400" b="1" dirty="0"/>
          </a:p>
          <a:p>
            <a:pPr marL="457200" indent="-457200">
              <a:buFont typeface="Arial" panose="020B0604020202020204" pitchFamily="34" charset="0"/>
              <a:buChar char="•"/>
            </a:pPr>
            <a:endParaRPr lang="en-US" sz="1200" b="1" dirty="0"/>
          </a:p>
          <a:p>
            <a:pPr marL="914400" lvl="1" indent="-457200">
              <a:buFont typeface="Arial" panose="020B0604020202020204" pitchFamily="34" charset="0"/>
              <a:buChar char="•"/>
            </a:pPr>
            <a:r>
              <a:rPr lang="en-US" sz="2000" b="1" dirty="0"/>
              <a:t>The count how many trajectories use each entry-exit pair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74" y="1653071"/>
            <a:ext cx="6325153" cy="4251863"/>
          </a:xfrm>
          <a:prstGeom prst="rect">
            <a:avLst/>
          </a:prstGeom>
        </p:spPr>
      </p:pic>
      <p:sp>
        <p:nvSpPr>
          <p:cNvPr id="5" name="TextBox 4">
            <a:extLst>
              <a:ext uri="{FF2B5EF4-FFF2-40B4-BE49-F238E27FC236}">
                <a16:creationId xmlns:a16="http://schemas.microsoft.com/office/drawing/2014/main" id="{20D93368-8315-488A-BFB9-2EEFCB41027D}"/>
              </a:ext>
            </a:extLst>
          </p:cNvPr>
          <p:cNvSpPr txBox="1"/>
          <p:nvPr/>
        </p:nvSpPr>
        <p:spPr>
          <a:xfrm>
            <a:off x="685800" y="409575"/>
            <a:ext cx="10391775" cy="769441"/>
          </a:xfrm>
          <a:prstGeom prst="rect">
            <a:avLst/>
          </a:prstGeom>
          <a:noFill/>
        </p:spPr>
        <p:txBody>
          <a:bodyPr wrap="square" rtlCol="0">
            <a:spAutoFit/>
          </a:bodyPr>
          <a:lstStyle/>
          <a:p>
            <a:r>
              <a:rPr lang="hr-HR" sz="4400" dirty="0">
                <a:latin typeface="+mj-lt"/>
              </a:rPr>
              <a:t>Trajectories preparation and normalization</a:t>
            </a:r>
          </a:p>
        </p:txBody>
      </p:sp>
    </p:spTree>
    <p:extLst>
      <p:ext uri="{BB962C8B-B14F-4D97-AF65-F5344CB8AC3E}">
        <p14:creationId xmlns:p14="http://schemas.microsoft.com/office/powerpoint/2010/main" val="406618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342561" y="2382428"/>
            <a:ext cx="5658939" cy="2508379"/>
          </a:xfrm>
          <a:prstGeom prst="rect">
            <a:avLst/>
          </a:prstGeom>
          <a:noFill/>
        </p:spPr>
        <p:txBody>
          <a:bodyPr wrap="square" rtlCol="0">
            <a:spAutoFit/>
          </a:bodyPr>
          <a:lstStyle/>
          <a:p>
            <a:pPr marL="285750" indent="-285750">
              <a:buFont typeface="Arial" panose="020B0604020202020204" pitchFamily="34" charset="0"/>
              <a:buChar char="•"/>
            </a:pPr>
            <a:r>
              <a:rPr lang="hr-HR" sz="2400" dirty="0" err="1"/>
              <a:t>We</a:t>
            </a:r>
            <a:r>
              <a:rPr lang="hr-HR" sz="2400" dirty="0"/>
              <a:t> </a:t>
            </a:r>
            <a:r>
              <a:rPr lang="hr-HR" sz="2400" dirty="0" err="1"/>
              <a:t>renormalized</a:t>
            </a:r>
            <a:r>
              <a:rPr lang="hr-HR" sz="2400" dirty="0"/>
              <a:t> the coordinate arrays of each trajectory based on how similar they are to the closest </a:t>
            </a:r>
            <a:r>
              <a:rPr lang="hr-HR" sz="2400" dirty="0" err="1"/>
              <a:t>matching</a:t>
            </a:r>
            <a:r>
              <a:rPr lang="hr-HR" sz="2400" dirty="0"/>
              <a:t> </a:t>
            </a:r>
            <a:r>
              <a:rPr lang="hr-HR" sz="2400" dirty="0" err="1"/>
              <a:t>connection</a:t>
            </a:r>
            <a:endParaRPr lang="hr-HR" sz="2400" dirty="0"/>
          </a:p>
          <a:p>
            <a:pPr marL="285750" indent="-285750">
              <a:buFont typeface="Arial" panose="020B0604020202020204" pitchFamily="34" charset="0"/>
              <a:buChar char="•"/>
            </a:pPr>
            <a:endParaRPr lang="hr-HR" sz="1200" dirty="0"/>
          </a:p>
          <a:p>
            <a:pPr marL="742950" lvl="1" indent="-285750">
              <a:buFont typeface="Arial" panose="020B0604020202020204" pitchFamily="34" charset="0"/>
              <a:buChar char="•"/>
            </a:pPr>
            <a:r>
              <a:rPr lang="hr-HR" sz="2000" b="1" dirty="0"/>
              <a:t>Minimal distance between starting/ending points of the trajectory and the </a:t>
            </a:r>
            <a:r>
              <a:rPr lang="hr-HR" sz="2000" b="1" dirty="0" err="1"/>
              <a:t>cluster</a:t>
            </a:r>
            <a:r>
              <a:rPr lang="hr-HR" sz="2000" b="1" dirty="0"/>
              <a:t> </a:t>
            </a:r>
            <a:r>
              <a:rPr lang="hr-HR" sz="2000" b="1" dirty="0" err="1"/>
              <a:t>median</a:t>
            </a:r>
            <a:endParaRPr lang="hr-HR" sz="2000" b="1" dirty="0"/>
          </a:p>
          <a:p>
            <a:pPr marL="742950" lvl="1" indent="-285750">
              <a:buFont typeface="Arial" panose="020B0604020202020204" pitchFamily="34" charset="0"/>
              <a:buChar char="•"/>
            </a:pPr>
            <a:endParaRPr lang="hr-HR" sz="1200" dirty="0"/>
          </a:p>
          <a:p>
            <a:pPr marL="742950" lvl="1" indent="-285750">
              <a:buFont typeface="Arial" panose="020B0604020202020204" pitchFamily="34" charset="0"/>
              <a:buChar char="•"/>
            </a:pPr>
            <a:r>
              <a:rPr lang="hr-HR" sz="100" dirty="0"/>
              <a:t>2</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25" y="1565563"/>
            <a:ext cx="6098234" cy="3957445"/>
          </a:xfrm>
          <a:prstGeom prst="rect">
            <a:avLst/>
          </a:prstGeom>
        </p:spPr>
      </p:pic>
      <p:sp>
        <p:nvSpPr>
          <p:cNvPr id="10" name="TextBox 9"/>
          <p:cNvSpPr txBox="1"/>
          <p:nvPr/>
        </p:nvSpPr>
        <p:spPr>
          <a:xfrm>
            <a:off x="2943225" y="5338342"/>
            <a:ext cx="284052" cy="369332"/>
          </a:xfrm>
          <a:prstGeom prst="rect">
            <a:avLst/>
          </a:prstGeom>
          <a:noFill/>
        </p:spPr>
        <p:txBody>
          <a:bodyPr wrap="none" rtlCol="0">
            <a:spAutoFit/>
          </a:bodyPr>
          <a:lstStyle/>
          <a:p>
            <a:r>
              <a:rPr lang="hr-HR" dirty="0"/>
              <a:t>x</a:t>
            </a:r>
          </a:p>
        </p:txBody>
      </p:sp>
      <p:sp>
        <p:nvSpPr>
          <p:cNvPr id="11" name="TextBox 10"/>
          <p:cNvSpPr txBox="1"/>
          <p:nvPr/>
        </p:nvSpPr>
        <p:spPr>
          <a:xfrm>
            <a:off x="190500" y="3514275"/>
            <a:ext cx="288862" cy="369332"/>
          </a:xfrm>
          <a:prstGeom prst="rect">
            <a:avLst/>
          </a:prstGeom>
          <a:noFill/>
        </p:spPr>
        <p:txBody>
          <a:bodyPr wrap="none" rtlCol="0">
            <a:spAutoFit/>
          </a:bodyPr>
          <a:lstStyle/>
          <a:p>
            <a:r>
              <a:rPr lang="hr-HR" dirty="0"/>
              <a:t>y</a:t>
            </a:r>
          </a:p>
        </p:txBody>
      </p:sp>
      <p:sp>
        <p:nvSpPr>
          <p:cNvPr id="9" name="TextBox 8">
            <a:extLst>
              <a:ext uri="{FF2B5EF4-FFF2-40B4-BE49-F238E27FC236}">
                <a16:creationId xmlns:a16="http://schemas.microsoft.com/office/drawing/2014/main" id="{A1D05437-C31C-4877-96CF-C09A20E1A469}"/>
              </a:ext>
            </a:extLst>
          </p:cNvPr>
          <p:cNvSpPr txBox="1"/>
          <p:nvPr/>
        </p:nvSpPr>
        <p:spPr>
          <a:xfrm>
            <a:off x="685800" y="409575"/>
            <a:ext cx="10391775" cy="769441"/>
          </a:xfrm>
          <a:prstGeom prst="rect">
            <a:avLst/>
          </a:prstGeom>
          <a:noFill/>
        </p:spPr>
        <p:txBody>
          <a:bodyPr wrap="square" rtlCol="0">
            <a:spAutoFit/>
          </a:bodyPr>
          <a:lstStyle/>
          <a:p>
            <a:r>
              <a:rPr lang="hr-HR" sz="4400" dirty="0">
                <a:latin typeface="+mj-lt"/>
              </a:rPr>
              <a:t>Trajectories preparation and normalization</a:t>
            </a:r>
          </a:p>
        </p:txBody>
      </p:sp>
    </p:spTree>
    <p:extLst>
      <p:ext uri="{BB962C8B-B14F-4D97-AF65-F5344CB8AC3E}">
        <p14:creationId xmlns:p14="http://schemas.microsoft.com/office/powerpoint/2010/main" val="325033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943809" y="4579589"/>
            <a:ext cx="261610" cy="369332"/>
          </a:xfrm>
          <a:prstGeom prst="rect">
            <a:avLst/>
          </a:prstGeom>
          <a:noFill/>
        </p:spPr>
        <p:txBody>
          <a:bodyPr wrap="none" rtlCol="0">
            <a:spAutoFit/>
          </a:bodyPr>
          <a:lstStyle/>
          <a:p>
            <a:r>
              <a:rPr lang="hr-HR" dirty="0"/>
              <a:t>t</a:t>
            </a:r>
          </a:p>
        </p:txBody>
      </p:sp>
      <p:sp>
        <p:nvSpPr>
          <p:cNvPr id="11" name="TextBox 10"/>
          <p:cNvSpPr txBox="1"/>
          <p:nvPr/>
        </p:nvSpPr>
        <p:spPr>
          <a:xfrm>
            <a:off x="272902" y="2577553"/>
            <a:ext cx="288862" cy="369332"/>
          </a:xfrm>
          <a:prstGeom prst="rect">
            <a:avLst/>
          </a:prstGeom>
          <a:noFill/>
        </p:spPr>
        <p:txBody>
          <a:bodyPr wrap="square" rtlCol="0">
            <a:spAutoFit/>
          </a:bodyPr>
          <a:lstStyle/>
          <a:p>
            <a:r>
              <a:rPr lang="hr-HR" dirty="0"/>
              <a:t>x</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33" y="1408192"/>
            <a:ext cx="5024075" cy="326037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7952" y="3485649"/>
            <a:ext cx="4954184" cy="3215013"/>
          </a:xfrm>
          <a:prstGeom prst="rect">
            <a:avLst/>
          </a:prstGeom>
        </p:spPr>
      </p:pic>
      <p:sp>
        <p:nvSpPr>
          <p:cNvPr id="9" name="TextBox 8"/>
          <p:cNvSpPr txBox="1"/>
          <p:nvPr/>
        </p:nvSpPr>
        <p:spPr>
          <a:xfrm>
            <a:off x="6564394" y="4579589"/>
            <a:ext cx="288862" cy="369332"/>
          </a:xfrm>
          <a:prstGeom prst="rect">
            <a:avLst/>
          </a:prstGeom>
          <a:noFill/>
        </p:spPr>
        <p:txBody>
          <a:bodyPr wrap="square" rtlCol="0">
            <a:spAutoFit/>
          </a:bodyPr>
          <a:lstStyle/>
          <a:p>
            <a:r>
              <a:rPr lang="hr-HR" dirty="0"/>
              <a:t>y</a:t>
            </a:r>
          </a:p>
        </p:txBody>
      </p:sp>
      <p:sp>
        <p:nvSpPr>
          <p:cNvPr id="12" name="TextBox 11"/>
          <p:cNvSpPr txBox="1"/>
          <p:nvPr/>
        </p:nvSpPr>
        <p:spPr>
          <a:xfrm>
            <a:off x="9390730" y="6463855"/>
            <a:ext cx="261610" cy="369332"/>
          </a:xfrm>
          <a:prstGeom prst="rect">
            <a:avLst/>
          </a:prstGeom>
          <a:noFill/>
        </p:spPr>
        <p:txBody>
          <a:bodyPr wrap="none" rtlCol="0">
            <a:spAutoFit/>
          </a:bodyPr>
          <a:lstStyle/>
          <a:p>
            <a:r>
              <a:rPr lang="hr-HR" dirty="0"/>
              <a:t>t</a:t>
            </a:r>
          </a:p>
        </p:txBody>
      </p:sp>
      <p:sp>
        <p:nvSpPr>
          <p:cNvPr id="13" name="TextBox 12">
            <a:extLst>
              <a:ext uri="{FF2B5EF4-FFF2-40B4-BE49-F238E27FC236}">
                <a16:creationId xmlns:a16="http://schemas.microsoft.com/office/drawing/2014/main" id="{7F1E6B5F-4BF3-423E-89F2-393A3DA1B758}"/>
              </a:ext>
            </a:extLst>
          </p:cNvPr>
          <p:cNvSpPr txBox="1"/>
          <p:nvPr/>
        </p:nvSpPr>
        <p:spPr>
          <a:xfrm>
            <a:off x="685800" y="409575"/>
            <a:ext cx="10391775" cy="769441"/>
          </a:xfrm>
          <a:prstGeom prst="rect">
            <a:avLst/>
          </a:prstGeom>
          <a:noFill/>
        </p:spPr>
        <p:txBody>
          <a:bodyPr wrap="square" rtlCol="0">
            <a:spAutoFit/>
          </a:bodyPr>
          <a:lstStyle/>
          <a:p>
            <a:r>
              <a:rPr lang="hr-HR" sz="4400" dirty="0">
                <a:latin typeface="+mj-lt"/>
              </a:rPr>
              <a:t>Trajectories preparation and normalization</a:t>
            </a:r>
          </a:p>
        </p:txBody>
      </p:sp>
      <p:sp>
        <p:nvSpPr>
          <p:cNvPr id="14" name="TextBox 13">
            <a:extLst>
              <a:ext uri="{FF2B5EF4-FFF2-40B4-BE49-F238E27FC236}">
                <a16:creationId xmlns:a16="http://schemas.microsoft.com/office/drawing/2014/main" id="{CF2D8892-435E-4DC1-8F87-DB873F9C19B0}"/>
              </a:ext>
            </a:extLst>
          </p:cNvPr>
          <p:cNvSpPr txBox="1"/>
          <p:nvPr/>
        </p:nvSpPr>
        <p:spPr>
          <a:xfrm>
            <a:off x="6260159" y="1484031"/>
            <a:ext cx="5658939" cy="1923604"/>
          </a:xfrm>
          <a:prstGeom prst="rect">
            <a:avLst/>
          </a:prstGeom>
          <a:noFill/>
        </p:spPr>
        <p:txBody>
          <a:bodyPr wrap="square" rtlCol="0">
            <a:spAutoFit/>
          </a:bodyPr>
          <a:lstStyle/>
          <a:p>
            <a:pPr marL="742950" lvl="1" indent="-285750">
              <a:buFont typeface="Arial" panose="020B0604020202020204" pitchFamily="34" charset="0"/>
              <a:buChar char="•"/>
            </a:pPr>
            <a:r>
              <a:rPr lang="hr-HR" sz="100" dirty="0"/>
              <a:t>2</a:t>
            </a:r>
          </a:p>
          <a:p>
            <a:pPr marL="285750" indent="-285750">
              <a:buFont typeface="Arial" panose="020B0604020202020204" pitchFamily="34" charset="0"/>
              <a:buChar char="•"/>
            </a:pPr>
            <a:r>
              <a:rPr lang="hr-HR" sz="2400" dirty="0" err="1"/>
              <a:t>We</a:t>
            </a:r>
            <a:r>
              <a:rPr lang="hr-HR" sz="2400" dirty="0"/>
              <a:t> </a:t>
            </a:r>
            <a:r>
              <a:rPr lang="en-US" sz="2400" dirty="0"/>
              <a:t>rescaled</a:t>
            </a:r>
            <a:r>
              <a:rPr lang="hr-HR" sz="2400" dirty="0"/>
              <a:t> the coordinates so that the </a:t>
            </a:r>
            <a:r>
              <a:rPr lang="hr-HR" sz="2400" b="1" dirty="0"/>
              <a:t>median entry point </a:t>
            </a:r>
            <a:r>
              <a:rPr lang="hr-HR" sz="2400" dirty="0"/>
              <a:t>of the connection is (0, 0) and </a:t>
            </a:r>
            <a:r>
              <a:rPr lang="hr-HR" sz="2400" b="1" dirty="0"/>
              <a:t>median exit point </a:t>
            </a:r>
            <a:r>
              <a:rPr lang="hr-HR" sz="2400" dirty="0"/>
              <a:t>is (1, 1).</a:t>
            </a:r>
          </a:p>
          <a:p>
            <a:pPr marL="742950" lvl="1" indent="-285750">
              <a:buFont typeface="Arial" panose="020B0604020202020204" pitchFamily="34" charset="0"/>
              <a:buChar char="•"/>
            </a:pPr>
            <a:r>
              <a:rPr lang="hr-HR" sz="2600" dirty="0"/>
              <a:t> </a:t>
            </a:r>
            <a:r>
              <a:rPr lang="hr-HR" sz="2000" i="1" dirty="0"/>
              <a:t>How would the actual trajectory coordinates </a:t>
            </a:r>
            <a:r>
              <a:rPr lang="hr-HR" sz="2000" i="1" dirty="0" err="1"/>
              <a:t>change</a:t>
            </a:r>
            <a:r>
              <a:rPr lang="hr-HR" sz="2000" i="1" dirty="0"/>
              <a:t>?</a:t>
            </a:r>
          </a:p>
        </p:txBody>
      </p:sp>
      <p:sp>
        <p:nvSpPr>
          <p:cNvPr id="15" name="TextBox 14">
            <a:extLst>
              <a:ext uri="{FF2B5EF4-FFF2-40B4-BE49-F238E27FC236}">
                <a16:creationId xmlns:a16="http://schemas.microsoft.com/office/drawing/2014/main" id="{6A814BF2-2CFF-4E7C-9AF0-565299436D51}"/>
              </a:ext>
            </a:extLst>
          </p:cNvPr>
          <p:cNvSpPr txBox="1"/>
          <p:nvPr/>
        </p:nvSpPr>
        <p:spPr>
          <a:xfrm>
            <a:off x="779935" y="5093155"/>
            <a:ext cx="5024075" cy="1384995"/>
          </a:xfrm>
          <a:prstGeom prst="rect">
            <a:avLst/>
          </a:prstGeom>
          <a:noFill/>
        </p:spPr>
        <p:txBody>
          <a:bodyPr wrap="square" rtlCol="0">
            <a:spAutoFit/>
          </a:bodyPr>
          <a:lstStyle/>
          <a:p>
            <a:pPr marL="285750" indent="-285750">
              <a:buFont typeface="Arial" panose="020B0604020202020204" pitchFamily="34" charset="0"/>
              <a:buChar char="•"/>
            </a:pPr>
            <a:endParaRPr lang="hr-HR" sz="1200" dirty="0"/>
          </a:p>
          <a:p>
            <a:pPr marL="285750" indent="-285750">
              <a:buFont typeface="Arial" panose="020B0604020202020204" pitchFamily="34" charset="0"/>
              <a:buChar char="•"/>
            </a:pPr>
            <a:r>
              <a:rPr lang="hr-HR" sz="2400" i="1" dirty="0"/>
              <a:t>Maybe these renormalized trajectories would be more robust to geometry change?</a:t>
            </a:r>
          </a:p>
        </p:txBody>
      </p:sp>
    </p:spTree>
    <p:extLst>
      <p:ext uri="{BB962C8B-B14F-4D97-AF65-F5344CB8AC3E}">
        <p14:creationId xmlns:p14="http://schemas.microsoft.com/office/powerpoint/2010/main" val="4217432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870" y="3530292"/>
            <a:ext cx="4884217" cy="31696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19" y="1336962"/>
            <a:ext cx="4967845" cy="3223880"/>
          </a:xfrm>
          <a:prstGeom prst="rect">
            <a:avLst/>
          </a:prstGeom>
        </p:spPr>
      </p:pic>
      <p:sp>
        <p:nvSpPr>
          <p:cNvPr id="4" name="TextBox 3"/>
          <p:cNvSpPr txBox="1"/>
          <p:nvPr/>
        </p:nvSpPr>
        <p:spPr>
          <a:xfrm>
            <a:off x="685800" y="409575"/>
            <a:ext cx="10391775" cy="769441"/>
          </a:xfrm>
          <a:prstGeom prst="rect">
            <a:avLst/>
          </a:prstGeom>
          <a:noFill/>
        </p:spPr>
        <p:txBody>
          <a:bodyPr wrap="square" rtlCol="0">
            <a:spAutoFit/>
          </a:bodyPr>
          <a:lstStyle/>
          <a:p>
            <a:r>
              <a:rPr lang="hr-HR" sz="4400" dirty="0">
                <a:latin typeface="+mj-lt"/>
              </a:rPr>
              <a:t>Synthesizing anomalies</a:t>
            </a:r>
          </a:p>
        </p:txBody>
      </p:sp>
      <p:sp>
        <p:nvSpPr>
          <p:cNvPr id="6" name="TextBox 5"/>
          <p:cNvSpPr txBox="1"/>
          <p:nvPr/>
        </p:nvSpPr>
        <p:spPr>
          <a:xfrm>
            <a:off x="6821207" y="1345885"/>
            <a:ext cx="5110716" cy="1692771"/>
          </a:xfrm>
          <a:prstGeom prst="rect">
            <a:avLst/>
          </a:prstGeom>
          <a:noFill/>
        </p:spPr>
        <p:txBody>
          <a:bodyPr wrap="square" rtlCol="0">
            <a:spAutoFit/>
          </a:bodyPr>
          <a:lstStyle/>
          <a:p>
            <a:pPr marL="457200" indent="-457200">
              <a:buFont typeface="Arial" panose="020B0604020202020204" pitchFamily="34" charset="0"/>
              <a:buChar char="•"/>
            </a:pPr>
            <a:r>
              <a:rPr lang="en-US" sz="2600" dirty="0"/>
              <a:t>The renormalized trajectories can be used to more easily generate anomalous trajectories based on real ‘normal’ ones</a:t>
            </a:r>
          </a:p>
        </p:txBody>
      </p:sp>
      <p:sp>
        <p:nvSpPr>
          <p:cNvPr id="10" name="TextBox 9"/>
          <p:cNvSpPr txBox="1"/>
          <p:nvPr/>
        </p:nvSpPr>
        <p:spPr>
          <a:xfrm>
            <a:off x="2760032" y="4560842"/>
            <a:ext cx="261610" cy="369332"/>
          </a:xfrm>
          <a:prstGeom prst="rect">
            <a:avLst/>
          </a:prstGeom>
          <a:noFill/>
        </p:spPr>
        <p:txBody>
          <a:bodyPr wrap="none" rtlCol="0">
            <a:spAutoFit/>
          </a:bodyPr>
          <a:lstStyle/>
          <a:p>
            <a:r>
              <a:rPr lang="hr-HR" dirty="0"/>
              <a:t>t</a:t>
            </a:r>
          </a:p>
        </p:txBody>
      </p:sp>
      <p:sp>
        <p:nvSpPr>
          <p:cNvPr id="11" name="TextBox 10"/>
          <p:cNvSpPr txBox="1"/>
          <p:nvPr/>
        </p:nvSpPr>
        <p:spPr>
          <a:xfrm>
            <a:off x="345868" y="2398587"/>
            <a:ext cx="288862" cy="369332"/>
          </a:xfrm>
          <a:prstGeom prst="rect">
            <a:avLst/>
          </a:prstGeom>
          <a:noFill/>
        </p:spPr>
        <p:txBody>
          <a:bodyPr wrap="square" rtlCol="0">
            <a:spAutoFit/>
          </a:bodyPr>
          <a:lstStyle/>
          <a:p>
            <a:r>
              <a:rPr lang="hr-HR" dirty="0"/>
              <a:t>x</a:t>
            </a:r>
          </a:p>
        </p:txBody>
      </p:sp>
      <p:sp>
        <p:nvSpPr>
          <p:cNvPr id="9" name="TextBox 8"/>
          <p:cNvSpPr txBox="1"/>
          <p:nvPr/>
        </p:nvSpPr>
        <p:spPr>
          <a:xfrm>
            <a:off x="6676776" y="4774325"/>
            <a:ext cx="288862" cy="369332"/>
          </a:xfrm>
          <a:prstGeom prst="rect">
            <a:avLst/>
          </a:prstGeom>
          <a:noFill/>
        </p:spPr>
        <p:txBody>
          <a:bodyPr wrap="square" rtlCol="0">
            <a:spAutoFit/>
          </a:bodyPr>
          <a:lstStyle/>
          <a:p>
            <a:r>
              <a:rPr lang="hr-HR" dirty="0"/>
              <a:t>y</a:t>
            </a:r>
          </a:p>
        </p:txBody>
      </p:sp>
      <p:sp>
        <p:nvSpPr>
          <p:cNvPr id="12" name="TextBox 11"/>
          <p:cNvSpPr txBox="1"/>
          <p:nvPr/>
        </p:nvSpPr>
        <p:spPr>
          <a:xfrm>
            <a:off x="9603384" y="6515235"/>
            <a:ext cx="261610" cy="369332"/>
          </a:xfrm>
          <a:prstGeom prst="rect">
            <a:avLst/>
          </a:prstGeom>
          <a:noFill/>
        </p:spPr>
        <p:txBody>
          <a:bodyPr wrap="none" rtlCol="0">
            <a:spAutoFit/>
          </a:bodyPr>
          <a:lstStyle/>
          <a:p>
            <a:r>
              <a:rPr lang="hr-HR" dirty="0"/>
              <a:t>t</a:t>
            </a:r>
          </a:p>
        </p:txBody>
      </p:sp>
      <p:sp>
        <p:nvSpPr>
          <p:cNvPr id="16" name="TextBox 15">
            <a:extLst>
              <a:ext uri="{FF2B5EF4-FFF2-40B4-BE49-F238E27FC236}">
                <a16:creationId xmlns:a16="http://schemas.microsoft.com/office/drawing/2014/main" id="{6B574DF0-BA26-4C57-8D85-D2FB52D0DEA9}"/>
              </a:ext>
            </a:extLst>
          </p:cNvPr>
          <p:cNvSpPr txBox="1"/>
          <p:nvPr/>
        </p:nvSpPr>
        <p:spPr>
          <a:xfrm>
            <a:off x="685800" y="4498000"/>
            <a:ext cx="2742187" cy="1846659"/>
          </a:xfrm>
          <a:prstGeom prst="rect">
            <a:avLst/>
          </a:prstGeom>
          <a:noFill/>
        </p:spPr>
        <p:txBody>
          <a:bodyPr wrap="square" rtlCol="0">
            <a:spAutoFit/>
          </a:bodyPr>
          <a:lstStyle/>
          <a:p>
            <a:pPr algn="ctr"/>
            <a:r>
              <a:rPr lang="en-US" sz="2000" dirty="0"/>
              <a:t>↑</a:t>
            </a:r>
            <a:endParaRPr lang="hr-HR" sz="2000" dirty="0"/>
          </a:p>
          <a:p>
            <a:pPr algn="ctr"/>
            <a:endParaRPr lang="en-US" sz="1400" dirty="0"/>
          </a:p>
          <a:p>
            <a:pPr algn="ctr"/>
            <a:r>
              <a:rPr lang="hr-HR" sz="2000" dirty="0" err="1"/>
              <a:t>The</a:t>
            </a:r>
            <a:r>
              <a:rPr lang="hr-HR" sz="2000" dirty="0"/>
              <a:t> </a:t>
            </a:r>
            <a:r>
              <a:rPr lang="en-US" sz="2000" dirty="0"/>
              <a:t>vehicle</a:t>
            </a:r>
            <a:r>
              <a:rPr lang="hr-HR" sz="2000" dirty="0"/>
              <a:t>s</a:t>
            </a:r>
            <a:r>
              <a:rPr lang="en-US" sz="2000" dirty="0"/>
              <a:t> stop for a random amount of time in the middle of the road</a:t>
            </a:r>
          </a:p>
        </p:txBody>
      </p:sp>
      <p:sp>
        <p:nvSpPr>
          <p:cNvPr id="17" name="TextBox 16">
            <a:extLst>
              <a:ext uri="{FF2B5EF4-FFF2-40B4-BE49-F238E27FC236}">
                <a16:creationId xmlns:a16="http://schemas.microsoft.com/office/drawing/2014/main" id="{71EDD31D-3890-4814-AB9B-76BAADEE5EB4}"/>
              </a:ext>
            </a:extLst>
          </p:cNvPr>
          <p:cNvSpPr txBox="1"/>
          <p:nvPr/>
        </p:nvSpPr>
        <p:spPr>
          <a:xfrm>
            <a:off x="3873517" y="4774325"/>
            <a:ext cx="2925421" cy="1415772"/>
          </a:xfrm>
          <a:prstGeom prst="rect">
            <a:avLst/>
          </a:prstGeom>
          <a:noFill/>
        </p:spPr>
        <p:txBody>
          <a:bodyPr wrap="square" rtlCol="0">
            <a:spAutoFit/>
          </a:bodyPr>
          <a:lstStyle/>
          <a:p>
            <a:pPr algn="ctr"/>
            <a:endParaRPr lang="hr-HR" sz="2600" dirty="0"/>
          </a:p>
          <a:p>
            <a:pPr algn="ctr"/>
            <a:r>
              <a:rPr lang="hr-HR" sz="2000" dirty="0" err="1"/>
              <a:t>The</a:t>
            </a:r>
            <a:r>
              <a:rPr lang="hr-HR" sz="2000" dirty="0"/>
              <a:t> </a:t>
            </a:r>
            <a:r>
              <a:rPr lang="hr-HR" sz="2000" dirty="0" err="1"/>
              <a:t>vehicles</a:t>
            </a:r>
            <a:r>
              <a:rPr lang="hr-HR" sz="2000" dirty="0"/>
              <a:t> suddenly speed-up for a brief period of time</a:t>
            </a:r>
          </a:p>
        </p:txBody>
      </p:sp>
      <p:sp>
        <p:nvSpPr>
          <p:cNvPr id="2" name="Rectangle 1">
            <a:extLst>
              <a:ext uri="{FF2B5EF4-FFF2-40B4-BE49-F238E27FC236}">
                <a16:creationId xmlns:a16="http://schemas.microsoft.com/office/drawing/2014/main" id="{809EEA04-A8C1-4EF5-904C-6C28E459DDBC}"/>
              </a:ext>
            </a:extLst>
          </p:cNvPr>
          <p:cNvSpPr/>
          <p:nvPr/>
        </p:nvSpPr>
        <p:spPr>
          <a:xfrm>
            <a:off x="755242" y="4958991"/>
            <a:ext cx="2636544" cy="1314218"/>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97B94954-308D-45E9-93A5-389B7019FD87}"/>
              </a:ext>
            </a:extLst>
          </p:cNvPr>
          <p:cNvSpPr/>
          <p:nvPr/>
        </p:nvSpPr>
        <p:spPr>
          <a:xfrm>
            <a:off x="3861780" y="4975467"/>
            <a:ext cx="2636544" cy="1314218"/>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BEFE1CAB-9FE1-4AF1-BD12-25AD54FA539A}"/>
              </a:ext>
            </a:extLst>
          </p:cNvPr>
          <p:cNvSpPr txBox="1"/>
          <p:nvPr/>
        </p:nvSpPr>
        <p:spPr>
          <a:xfrm>
            <a:off x="6472259" y="5447910"/>
            <a:ext cx="459858" cy="369332"/>
          </a:xfrm>
          <a:prstGeom prst="rect">
            <a:avLst/>
          </a:prstGeom>
          <a:noFill/>
        </p:spPr>
        <p:txBody>
          <a:bodyPr wrap="square">
            <a:spAutoFit/>
          </a:bodyPr>
          <a:lstStyle/>
          <a:p>
            <a:r>
              <a:rPr lang="hr-HR" sz="1800" dirty="0"/>
              <a:t>→</a:t>
            </a:r>
            <a:endParaRPr lang="en-US" dirty="0"/>
          </a:p>
        </p:txBody>
      </p:sp>
    </p:spTree>
    <p:extLst>
      <p:ext uri="{BB962C8B-B14F-4D97-AF65-F5344CB8AC3E}">
        <p14:creationId xmlns:p14="http://schemas.microsoft.com/office/powerpoint/2010/main" val="1464292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688" y="3134487"/>
            <a:ext cx="5251906" cy="340822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79" y="1804348"/>
            <a:ext cx="5251906" cy="3408220"/>
          </a:xfrm>
          <a:prstGeom prst="rect">
            <a:avLst/>
          </a:prstGeom>
        </p:spPr>
      </p:pic>
      <p:sp>
        <p:nvSpPr>
          <p:cNvPr id="6" name="TextBox 5"/>
          <p:cNvSpPr txBox="1"/>
          <p:nvPr/>
        </p:nvSpPr>
        <p:spPr>
          <a:xfrm>
            <a:off x="6143625" y="1430377"/>
            <a:ext cx="6048375" cy="1508105"/>
          </a:xfrm>
          <a:prstGeom prst="rect">
            <a:avLst/>
          </a:prstGeom>
          <a:noFill/>
        </p:spPr>
        <p:txBody>
          <a:bodyPr wrap="square" rtlCol="0">
            <a:spAutoFit/>
          </a:bodyPr>
          <a:lstStyle/>
          <a:p>
            <a:pPr marL="285750" indent="-285750">
              <a:buFont typeface="Arial" panose="020B0604020202020204" pitchFamily="34" charset="0"/>
              <a:buChar char="•"/>
            </a:pPr>
            <a:endParaRPr lang="hr-HR" sz="2600" dirty="0"/>
          </a:p>
          <a:p>
            <a:pPr marL="285750" indent="-285750">
              <a:buFont typeface="Arial" panose="020B0604020202020204" pitchFamily="34" charset="0"/>
              <a:buChar char="•"/>
            </a:pPr>
            <a:r>
              <a:rPr lang="hr-HR" sz="2600" dirty="0" err="1"/>
              <a:t>The</a:t>
            </a:r>
            <a:r>
              <a:rPr lang="hr-HR" sz="2600" dirty="0"/>
              <a:t> </a:t>
            </a:r>
            <a:r>
              <a:rPr lang="hr-HR" sz="2600" dirty="0" err="1"/>
              <a:t>vehicles</a:t>
            </a:r>
            <a:r>
              <a:rPr lang="hr-HR" sz="2600" dirty="0"/>
              <a:t> </a:t>
            </a:r>
            <a:r>
              <a:rPr lang="hr-HR" sz="2600" dirty="0" err="1"/>
              <a:t>driving</a:t>
            </a:r>
            <a:r>
              <a:rPr lang="hr-HR" sz="2600" dirty="0"/>
              <a:t> in reverse</a:t>
            </a:r>
          </a:p>
          <a:p>
            <a:pPr marL="742950" lvl="1" indent="-285750">
              <a:buFont typeface="Arial" panose="020B0604020202020204" pitchFamily="34" charset="0"/>
              <a:buChar char="•"/>
            </a:pPr>
            <a:r>
              <a:rPr lang="hr-HR" sz="2000" dirty="0" err="1"/>
              <a:t>have</a:t>
            </a:r>
            <a:r>
              <a:rPr lang="hr-HR" sz="2000" dirty="0"/>
              <a:t> to reassign median entry/exit </a:t>
            </a:r>
            <a:r>
              <a:rPr lang="hr-HR" sz="2000" dirty="0" err="1"/>
              <a:t>points</a:t>
            </a:r>
            <a:r>
              <a:rPr lang="hr-HR" sz="2000" dirty="0"/>
              <a:t> </a:t>
            </a:r>
            <a:r>
              <a:rPr lang="hr-HR" sz="2000" dirty="0" err="1"/>
              <a:t>afterwards</a:t>
            </a:r>
            <a:endParaRPr lang="hr-HR" sz="2400" dirty="0"/>
          </a:p>
        </p:txBody>
      </p:sp>
      <p:sp>
        <p:nvSpPr>
          <p:cNvPr id="10" name="TextBox 9"/>
          <p:cNvSpPr txBox="1"/>
          <p:nvPr/>
        </p:nvSpPr>
        <p:spPr>
          <a:xfrm>
            <a:off x="2954232" y="5212568"/>
            <a:ext cx="284052" cy="369332"/>
          </a:xfrm>
          <a:prstGeom prst="rect">
            <a:avLst/>
          </a:prstGeom>
          <a:noFill/>
        </p:spPr>
        <p:txBody>
          <a:bodyPr wrap="none" rtlCol="0">
            <a:spAutoFit/>
          </a:bodyPr>
          <a:lstStyle/>
          <a:p>
            <a:r>
              <a:rPr lang="hr-HR" dirty="0"/>
              <a:t>x</a:t>
            </a:r>
          </a:p>
        </p:txBody>
      </p:sp>
      <p:sp>
        <p:nvSpPr>
          <p:cNvPr id="11" name="TextBox 10"/>
          <p:cNvSpPr txBox="1"/>
          <p:nvPr/>
        </p:nvSpPr>
        <p:spPr>
          <a:xfrm>
            <a:off x="106975" y="2867024"/>
            <a:ext cx="288862" cy="369332"/>
          </a:xfrm>
          <a:prstGeom prst="rect">
            <a:avLst/>
          </a:prstGeom>
          <a:noFill/>
        </p:spPr>
        <p:txBody>
          <a:bodyPr wrap="square" rtlCol="0">
            <a:spAutoFit/>
          </a:bodyPr>
          <a:lstStyle/>
          <a:p>
            <a:r>
              <a:rPr lang="hr-HR" dirty="0"/>
              <a:t>y</a:t>
            </a:r>
          </a:p>
        </p:txBody>
      </p:sp>
      <p:sp>
        <p:nvSpPr>
          <p:cNvPr id="9" name="TextBox 8"/>
          <p:cNvSpPr txBox="1"/>
          <p:nvPr/>
        </p:nvSpPr>
        <p:spPr>
          <a:xfrm>
            <a:off x="6510559" y="4465481"/>
            <a:ext cx="315544" cy="373116"/>
          </a:xfrm>
          <a:prstGeom prst="rect">
            <a:avLst/>
          </a:prstGeom>
          <a:noFill/>
        </p:spPr>
        <p:txBody>
          <a:bodyPr wrap="square" rtlCol="0">
            <a:spAutoFit/>
          </a:bodyPr>
          <a:lstStyle/>
          <a:p>
            <a:r>
              <a:rPr lang="hr-HR" dirty="0"/>
              <a:t>x</a:t>
            </a:r>
          </a:p>
        </p:txBody>
      </p:sp>
      <p:sp>
        <p:nvSpPr>
          <p:cNvPr id="12" name="TextBox 11"/>
          <p:cNvSpPr txBox="1"/>
          <p:nvPr/>
        </p:nvSpPr>
        <p:spPr>
          <a:xfrm>
            <a:off x="9653648" y="6448425"/>
            <a:ext cx="285774" cy="373116"/>
          </a:xfrm>
          <a:prstGeom prst="rect">
            <a:avLst/>
          </a:prstGeom>
          <a:noFill/>
        </p:spPr>
        <p:txBody>
          <a:bodyPr wrap="square" rtlCol="0">
            <a:spAutoFit/>
          </a:bodyPr>
          <a:lstStyle/>
          <a:p>
            <a:r>
              <a:rPr lang="hr-HR" dirty="0"/>
              <a:t>t</a:t>
            </a:r>
          </a:p>
        </p:txBody>
      </p:sp>
      <p:sp>
        <p:nvSpPr>
          <p:cNvPr id="15" name="TextBox 14">
            <a:extLst>
              <a:ext uri="{FF2B5EF4-FFF2-40B4-BE49-F238E27FC236}">
                <a16:creationId xmlns:a16="http://schemas.microsoft.com/office/drawing/2014/main" id="{43371800-AAEA-49D8-A915-67B603F19065}"/>
              </a:ext>
            </a:extLst>
          </p:cNvPr>
          <p:cNvSpPr txBox="1"/>
          <p:nvPr/>
        </p:nvSpPr>
        <p:spPr>
          <a:xfrm>
            <a:off x="685800" y="409575"/>
            <a:ext cx="10391775" cy="769441"/>
          </a:xfrm>
          <a:prstGeom prst="rect">
            <a:avLst/>
          </a:prstGeom>
          <a:noFill/>
        </p:spPr>
        <p:txBody>
          <a:bodyPr wrap="square" rtlCol="0">
            <a:spAutoFit/>
          </a:bodyPr>
          <a:lstStyle/>
          <a:p>
            <a:r>
              <a:rPr lang="hr-HR" sz="4400" dirty="0">
                <a:latin typeface="+mj-lt"/>
              </a:rPr>
              <a:t>Synthesizing anomalies</a:t>
            </a:r>
          </a:p>
        </p:txBody>
      </p:sp>
    </p:spTree>
    <p:extLst>
      <p:ext uri="{BB962C8B-B14F-4D97-AF65-F5344CB8AC3E}">
        <p14:creationId xmlns:p14="http://schemas.microsoft.com/office/powerpoint/2010/main" val="1537621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689" y="3233850"/>
            <a:ext cx="5161975" cy="3349861"/>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11" y="1127151"/>
            <a:ext cx="5161976" cy="3349861"/>
          </a:xfrm>
          <a:prstGeom prst="rect">
            <a:avLst/>
          </a:prstGeom>
        </p:spPr>
      </p:pic>
      <p:sp>
        <p:nvSpPr>
          <p:cNvPr id="6" name="TextBox 5"/>
          <p:cNvSpPr txBox="1"/>
          <p:nvPr/>
        </p:nvSpPr>
        <p:spPr>
          <a:xfrm>
            <a:off x="5995570" y="1311260"/>
            <a:ext cx="6048375" cy="1292662"/>
          </a:xfrm>
          <a:prstGeom prst="rect">
            <a:avLst/>
          </a:prstGeom>
          <a:noFill/>
        </p:spPr>
        <p:txBody>
          <a:bodyPr wrap="square" rtlCol="0">
            <a:spAutoFit/>
          </a:bodyPr>
          <a:lstStyle/>
          <a:p>
            <a:pPr marL="457200" indent="-457200">
              <a:buFont typeface="Arial" panose="020B0604020202020204" pitchFamily="34" charset="0"/>
              <a:buChar char="•"/>
            </a:pPr>
            <a:r>
              <a:rPr lang="hr-HR" sz="2600" dirty="0" err="1"/>
              <a:t>The</a:t>
            </a:r>
            <a:r>
              <a:rPr lang="hr-HR" sz="2600" dirty="0"/>
              <a:t> </a:t>
            </a:r>
            <a:r>
              <a:rPr lang="hr-HR" sz="2600" dirty="0" err="1"/>
              <a:t>vehicles</a:t>
            </a:r>
            <a:r>
              <a:rPr lang="hr-HR" sz="2600" dirty="0"/>
              <a:t> </a:t>
            </a:r>
            <a:r>
              <a:rPr lang="hr-HR" sz="2600" dirty="0" err="1"/>
              <a:t>moving</a:t>
            </a:r>
            <a:r>
              <a:rPr lang="hr-HR" sz="2600" dirty="0"/>
              <a:t> toward another median exit point (unstandard </a:t>
            </a:r>
            <a:r>
              <a:rPr lang="hr-HR" sz="2600" dirty="0" err="1"/>
              <a:t>connection</a:t>
            </a:r>
            <a:r>
              <a:rPr lang="hr-HR" sz="2600" dirty="0"/>
              <a:t>)</a:t>
            </a:r>
          </a:p>
        </p:txBody>
      </p:sp>
      <p:sp>
        <p:nvSpPr>
          <p:cNvPr id="10" name="TextBox 9"/>
          <p:cNvSpPr txBox="1"/>
          <p:nvPr/>
        </p:nvSpPr>
        <p:spPr>
          <a:xfrm>
            <a:off x="3064799" y="4477012"/>
            <a:ext cx="284052" cy="369332"/>
          </a:xfrm>
          <a:prstGeom prst="rect">
            <a:avLst/>
          </a:prstGeom>
          <a:noFill/>
        </p:spPr>
        <p:txBody>
          <a:bodyPr wrap="none" rtlCol="0">
            <a:spAutoFit/>
          </a:bodyPr>
          <a:lstStyle/>
          <a:p>
            <a:r>
              <a:rPr lang="hr-HR" dirty="0"/>
              <a:t>x</a:t>
            </a:r>
          </a:p>
        </p:txBody>
      </p:sp>
      <p:sp>
        <p:nvSpPr>
          <p:cNvPr id="11" name="TextBox 10"/>
          <p:cNvSpPr txBox="1"/>
          <p:nvPr/>
        </p:nvSpPr>
        <p:spPr>
          <a:xfrm>
            <a:off x="387417" y="2040492"/>
            <a:ext cx="288862" cy="369332"/>
          </a:xfrm>
          <a:prstGeom prst="rect">
            <a:avLst/>
          </a:prstGeom>
          <a:noFill/>
        </p:spPr>
        <p:txBody>
          <a:bodyPr wrap="square" rtlCol="0">
            <a:spAutoFit/>
          </a:bodyPr>
          <a:lstStyle/>
          <a:p>
            <a:r>
              <a:rPr lang="hr-HR" dirty="0"/>
              <a:t>y</a:t>
            </a:r>
          </a:p>
        </p:txBody>
      </p:sp>
      <p:sp>
        <p:nvSpPr>
          <p:cNvPr id="9" name="TextBox 8"/>
          <p:cNvSpPr txBox="1"/>
          <p:nvPr/>
        </p:nvSpPr>
        <p:spPr>
          <a:xfrm>
            <a:off x="6296267" y="4841523"/>
            <a:ext cx="288862" cy="369332"/>
          </a:xfrm>
          <a:prstGeom prst="rect">
            <a:avLst/>
          </a:prstGeom>
          <a:noFill/>
        </p:spPr>
        <p:txBody>
          <a:bodyPr wrap="square" rtlCol="0">
            <a:spAutoFit/>
          </a:bodyPr>
          <a:lstStyle/>
          <a:p>
            <a:r>
              <a:rPr lang="hr-HR" dirty="0"/>
              <a:t>x</a:t>
            </a:r>
          </a:p>
        </p:txBody>
      </p:sp>
      <p:sp>
        <p:nvSpPr>
          <p:cNvPr id="12" name="TextBox 11"/>
          <p:cNvSpPr txBox="1"/>
          <p:nvPr/>
        </p:nvSpPr>
        <p:spPr>
          <a:xfrm>
            <a:off x="9433263" y="6410379"/>
            <a:ext cx="261610" cy="369332"/>
          </a:xfrm>
          <a:prstGeom prst="rect">
            <a:avLst/>
          </a:prstGeom>
          <a:noFill/>
        </p:spPr>
        <p:txBody>
          <a:bodyPr wrap="none" rtlCol="0">
            <a:spAutoFit/>
          </a:bodyPr>
          <a:lstStyle/>
          <a:p>
            <a:r>
              <a:rPr lang="hr-HR" dirty="0"/>
              <a:t>t</a:t>
            </a:r>
          </a:p>
        </p:txBody>
      </p:sp>
      <p:sp>
        <p:nvSpPr>
          <p:cNvPr id="15" name="TextBox 14">
            <a:extLst>
              <a:ext uri="{FF2B5EF4-FFF2-40B4-BE49-F238E27FC236}">
                <a16:creationId xmlns:a16="http://schemas.microsoft.com/office/drawing/2014/main" id="{B22265E8-ADFC-4634-9B17-9E2F8DFFEA22}"/>
              </a:ext>
            </a:extLst>
          </p:cNvPr>
          <p:cNvSpPr txBox="1"/>
          <p:nvPr/>
        </p:nvSpPr>
        <p:spPr>
          <a:xfrm>
            <a:off x="676279" y="251777"/>
            <a:ext cx="10391775" cy="769441"/>
          </a:xfrm>
          <a:prstGeom prst="rect">
            <a:avLst/>
          </a:prstGeom>
          <a:noFill/>
        </p:spPr>
        <p:txBody>
          <a:bodyPr wrap="square" rtlCol="0">
            <a:spAutoFit/>
          </a:bodyPr>
          <a:lstStyle/>
          <a:p>
            <a:r>
              <a:rPr lang="hr-HR" sz="4400" dirty="0">
                <a:latin typeface="+mj-lt"/>
              </a:rPr>
              <a:t>Synthesizing anomalies</a:t>
            </a:r>
          </a:p>
        </p:txBody>
      </p:sp>
      <p:sp>
        <p:nvSpPr>
          <p:cNvPr id="16" name="TextBox 15">
            <a:extLst>
              <a:ext uri="{FF2B5EF4-FFF2-40B4-BE49-F238E27FC236}">
                <a16:creationId xmlns:a16="http://schemas.microsoft.com/office/drawing/2014/main" id="{FA5B19AE-390E-4E8E-B2D2-9777D688A63D}"/>
              </a:ext>
            </a:extLst>
          </p:cNvPr>
          <p:cNvSpPr txBox="1"/>
          <p:nvPr/>
        </p:nvSpPr>
        <p:spPr>
          <a:xfrm>
            <a:off x="483811" y="5194756"/>
            <a:ext cx="6048375" cy="830997"/>
          </a:xfrm>
          <a:prstGeom prst="rect">
            <a:avLst/>
          </a:prstGeom>
          <a:noFill/>
        </p:spPr>
        <p:txBody>
          <a:bodyPr wrap="square" rtlCol="0">
            <a:spAutoFit/>
          </a:bodyPr>
          <a:lstStyle/>
          <a:p>
            <a:pPr marL="742950" lvl="1" indent="-285750">
              <a:buFont typeface="Arial" panose="020B0604020202020204" pitchFamily="34" charset="0"/>
              <a:buChar char="•"/>
            </a:pPr>
            <a:r>
              <a:rPr lang="hr-HR" sz="2400" dirty="0" err="1"/>
              <a:t>Other</a:t>
            </a:r>
            <a:r>
              <a:rPr lang="hr-HR" sz="2400" dirty="0"/>
              <a:t> </a:t>
            </a:r>
            <a:r>
              <a:rPr lang="hr-HR" sz="2400" dirty="0" err="1"/>
              <a:t>example</a:t>
            </a:r>
            <a:r>
              <a:rPr lang="hr-HR" sz="2400" dirty="0"/>
              <a:t>: </a:t>
            </a:r>
            <a:r>
              <a:rPr lang="hr-HR" sz="2400" i="1" dirty="0" err="1"/>
              <a:t>the</a:t>
            </a:r>
            <a:r>
              <a:rPr lang="hr-HR" sz="2400" i="1" dirty="0"/>
              <a:t> </a:t>
            </a:r>
            <a:r>
              <a:rPr lang="hr-HR" sz="2400" i="1" dirty="0" err="1"/>
              <a:t>vehicles</a:t>
            </a:r>
            <a:r>
              <a:rPr lang="hr-HR" sz="2400" i="1" dirty="0"/>
              <a:t> </a:t>
            </a:r>
            <a:r>
              <a:rPr lang="hr-HR" sz="2400" i="1" dirty="0" err="1"/>
              <a:t>starting</a:t>
            </a:r>
            <a:r>
              <a:rPr lang="hr-HR" sz="2400" i="1" dirty="0"/>
              <a:t> from a different entry point</a:t>
            </a:r>
          </a:p>
        </p:txBody>
      </p:sp>
    </p:spTree>
    <p:extLst>
      <p:ext uri="{BB962C8B-B14F-4D97-AF65-F5344CB8AC3E}">
        <p14:creationId xmlns:p14="http://schemas.microsoft.com/office/powerpoint/2010/main" val="87325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авоъгълник 5">
            <a:extLst>
              <a:ext uri="{FF2B5EF4-FFF2-40B4-BE49-F238E27FC236}">
                <a16:creationId xmlns:a16="http://schemas.microsoft.com/office/drawing/2014/main" id="{3F816CBB-4CB7-489A-9FFD-48D52DFA2CE8}"/>
              </a:ext>
            </a:extLst>
          </p:cNvPr>
          <p:cNvSpPr/>
          <p:nvPr/>
        </p:nvSpPr>
        <p:spPr>
          <a:xfrm>
            <a:off x="541538" y="2086255"/>
            <a:ext cx="10937289" cy="250350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лавие 1">
            <a:extLst>
              <a:ext uri="{FF2B5EF4-FFF2-40B4-BE49-F238E27FC236}">
                <a16:creationId xmlns:a16="http://schemas.microsoft.com/office/drawing/2014/main" id="{70A2948A-C568-4D1C-980D-C7DFA1E31D32}"/>
              </a:ext>
            </a:extLst>
          </p:cNvPr>
          <p:cNvSpPr>
            <a:spLocks noGrp="1"/>
          </p:cNvSpPr>
          <p:nvPr>
            <p:ph type="title"/>
          </p:nvPr>
        </p:nvSpPr>
        <p:spPr/>
        <p:txBody>
          <a:bodyPr/>
          <a:lstStyle/>
          <a:p>
            <a:r>
              <a:rPr lang="en-US" dirty="0"/>
              <a:t>Variational Autoencoders</a:t>
            </a:r>
          </a:p>
        </p:txBody>
      </p:sp>
      <p:pic>
        <p:nvPicPr>
          <p:cNvPr id="5" name="Контейнер за съдържание 4">
            <a:extLst>
              <a:ext uri="{FF2B5EF4-FFF2-40B4-BE49-F238E27FC236}">
                <a16:creationId xmlns:a16="http://schemas.microsoft.com/office/drawing/2014/main" id="{5BD0D2BC-EEDD-4394-BFEE-3EA11CFC94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07088"/>
            <a:ext cx="10382250" cy="2156313"/>
          </a:xfrm>
        </p:spPr>
      </p:pic>
      <p:sp>
        <p:nvSpPr>
          <p:cNvPr id="9" name="Текстово поле 8">
            <a:extLst>
              <a:ext uri="{FF2B5EF4-FFF2-40B4-BE49-F238E27FC236}">
                <a16:creationId xmlns:a16="http://schemas.microsoft.com/office/drawing/2014/main" id="{570E1481-42E1-4596-995A-8F1D8D51D317}"/>
              </a:ext>
            </a:extLst>
          </p:cNvPr>
          <p:cNvSpPr txBox="1"/>
          <p:nvPr/>
        </p:nvSpPr>
        <p:spPr>
          <a:xfrm>
            <a:off x="838200" y="1901589"/>
            <a:ext cx="3991542" cy="369332"/>
          </a:xfrm>
          <a:prstGeom prst="rect">
            <a:avLst/>
          </a:prstGeom>
          <a:solidFill>
            <a:schemeClr val="bg1"/>
          </a:solidFill>
        </p:spPr>
        <p:txBody>
          <a:bodyPr wrap="none" rtlCol="0">
            <a:spAutoFit/>
          </a:bodyPr>
          <a:lstStyle/>
          <a:p>
            <a:r>
              <a:rPr lang="en-US" dirty="0"/>
              <a:t>Autoencoder vs Variational Autoencoder</a:t>
            </a:r>
          </a:p>
        </p:txBody>
      </p:sp>
      <p:sp>
        <p:nvSpPr>
          <p:cNvPr id="10" name="Текстово поле 9">
            <a:extLst>
              <a:ext uri="{FF2B5EF4-FFF2-40B4-BE49-F238E27FC236}">
                <a16:creationId xmlns:a16="http://schemas.microsoft.com/office/drawing/2014/main" id="{0FADA6A6-A74B-4753-9DA2-296359A94A75}"/>
              </a:ext>
            </a:extLst>
          </p:cNvPr>
          <p:cNvSpPr txBox="1"/>
          <p:nvPr/>
        </p:nvSpPr>
        <p:spPr>
          <a:xfrm>
            <a:off x="5917707" y="4926684"/>
            <a:ext cx="4787914" cy="923330"/>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dirty="0"/>
              <a:t>Goal is Image Generation – generative models</a:t>
            </a:r>
          </a:p>
          <a:p>
            <a:pPr marL="285750" indent="-285750">
              <a:buFont typeface="Arial" panose="020B0604020202020204" pitchFamily="34" charset="0"/>
              <a:buChar char="•"/>
            </a:pPr>
            <a:r>
              <a:rPr lang="en-US" dirty="0"/>
              <a:t>Constrained with continuous latent space</a:t>
            </a:r>
          </a:p>
          <a:p>
            <a:pPr marL="285750" indent="-285750">
              <a:buFont typeface="Arial" panose="020B0604020202020204" pitchFamily="34" charset="0"/>
              <a:buChar char="•"/>
            </a:pPr>
            <a:r>
              <a:rPr lang="en-US" dirty="0"/>
              <a:t>Learn distribution of the latent space</a:t>
            </a:r>
          </a:p>
        </p:txBody>
      </p:sp>
      <p:cxnSp>
        <p:nvCxnSpPr>
          <p:cNvPr id="12" name="Право съединение 11">
            <a:extLst>
              <a:ext uri="{FF2B5EF4-FFF2-40B4-BE49-F238E27FC236}">
                <a16:creationId xmlns:a16="http://schemas.microsoft.com/office/drawing/2014/main" id="{B64576C2-2619-4AB6-BF3E-B36F2783B7BA}"/>
              </a:ext>
            </a:extLst>
          </p:cNvPr>
          <p:cNvCxnSpPr/>
          <p:nvPr/>
        </p:nvCxnSpPr>
        <p:spPr>
          <a:xfrm>
            <a:off x="5717220" y="4800658"/>
            <a:ext cx="0" cy="15447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Текстово поле 12">
            <a:extLst>
              <a:ext uri="{FF2B5EF4-FFF2-40B4-BE49-F238E27FC236}">
                <a16:creationId xmlns:a16="http://schemas.microsoft.com/office/drawing/2014/main" id="{180F1CC9-104A-42D5-9673-163A181425BF}"/>
              </a:ext>
            </a:extLst>
          </p:cNvPr>
          <p:cNvSpPr txBox="1"/>
          <p:nvPr/>
        </p:nvSpPr>
        <p:spPr>
          <a:xfrm>
            <a:off x="745723" y="4926684"/>
            <a:ext cx="4771007"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Goal is Image Reconstruction – discriminative </a:t>
            </a:r>
          </a:p>
          <a:p>
            <a:pPr marL="285750" indent="-285750">
              <a:buFont typeface="Arial" panose="020B0604020202020204" pitchFamily="34" charset="0"/>
              <a:buChar char="•"/>
            </a:pPr>
            <a:r>
              <a:rPr lang="en-US" dirty="0"/>
              <a:t>Unconstrained with discrete latent space</a:t>
            </a:r>
          </a:p>
          <a:p>
            <a:pPr marL="285750" indent="-285750">
              <a:buFont typeface="Arial" panose="020B0604020202020204" pitchFamily="34" charset="0"/>
              <a:buChar char="•"/>
            </a:pPr>
            <a:r>
              <a:rPr lang="en-US" dirty="0"/>
              <a:t>Learn distribution of the latent space</a:t>
            </a:r>
          </a:p>
        </p:txBody>
      </p:sp>
    </p:spTree>
    <p:extLst>
      <p:ext uri="{BB962C8B-B14F-4D97-AF65-F5344CB8AC3E}">
        <p14:creationId xmlns:p14="http://schemas.microsoft.com/office/powerpoint/2010/main" val="2556090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2D7A-921B-4862-8ADB-763654737A07}"/>
              </a:ext>
            </a:extLst>
          </p:cNvPr>
          <p:cNvSpPr>
            <a:spLocks noGrp="1"/>
          </p:cNvSpPr>
          <p:nvPr>
            <p:ph type="title"/>
          </p:nvPr>
        </p:nvSpPr>
        <p:spPr/>
        <p:txBody>
          <a:bodyPr/>
          <a:lstStyle/>
          <a:p>
            <a:r>
              <a:rPr lang="en-US"/>
              <a:t>VAE architecture for the current problem</a:t>
            </a:r>
            <a:endParaRPr lang="en-US" dirty="0"/>
          </a:p>
        </p:txBody>
      </p:sp>
      <p:pic>
        <p:nvPicPr>
          <p:cNvPr id="9" name="Картина 8">
            <a:extLst>
              <a:ext uri="{FF2B5EF4-FFF2-40B4-BE49-F238E27FC236}">
                <a16:creationId xmlns:a16="http://schemas.microsoft.com/office/drawing/2014/main" id="{18A2ED77-007D-48FF-A276-9327E082C95E}"/>
              </a:ext>
            </a:extLst>
          </p:cNvPr>
          <p:cNvPicPr>
            <a:picLocks noChangeAspect="1"/>
          </p:cNvPicPr>
          <p:nvPr/>
        </p:nvPicPr>
        <p:blipFill rotWithShape="1">
          <a:blip r:embed="rId2"/>
          <a:srcRect b="50871"/>
          <a:stretch/>
        </p:blipFill>
        <p:spPr>
          <a:xfrm>
            <a:off x="454147" y="2113280"/>
            <a:ext cx="5059680" cy="2929946"/>
          </a:xfrm>
          <a:prstGeom prst="rect">
            <a:avLst/>
          </a:prstGeom>
        </p:spPr>
      </p:pic>
      <p:pic>
        <p:nvPicPr>
          <p:cNvPr id="12" name="Картина 11">
            <a:extLst>
              <a:ext uri="{FF2B5EF4-FFF2-40B4-BE49-F238E27FC236}">
                <a16:creationId xmlns:a16="http://schemas.microsoft.com/office/drawing/2014/main" id="{21197B13-744C-4040-848C-0AEF513328BF}"/>
              </a:ext>
            </a:extLst>
          </p:cNvPr>
          <p:cNvPicPr>
            <a:picLocks noChangeAspect="1"/>
          </p:cNvPicPr>
          <p:nvPr/>
        </p:nvPicPr>
        <p:blipFill rotWithShape="1">
          <a:blip r:embed="rId2"/>
          <a:srcRect t="50871"/>
          <a:stretch/>
        </p:blipFill>
        <p:spPr>
          <a:xfrm>
            <a:off x="6096000" y="2174240"/>
            <a:ext cx="5059680" cy="2929946"/>
          </a:xfrm>
          <a:prstGeom prst="rect">
            <a:avLst/>
          </a:prstGeom>
        </p:spPr>
      </p:pic>
      <p:sp>
        <p:nvSpPr>
          <p:cNvPr id="13" name="Правоъгълник 12">
            <a:extLst>
              <a:ext uri="{FF2B5EF4-FFF2-40B4-BE49-F238E27FC236}">
                <a16:creationId xmlns:a16="http://schemas.microsoft.com/office/drawing/2014/main" id="{A5811DBD-72DC-482D-90B6-4B27840FC50A}"/>
              </a:ext>
            </a:extLst>
          </p:cNvPr>
          <p:cNvSpPr/>
          <p:nvPr/>
        </p:nvSpPr>
        <p:spPr>
          <a:xfrm>
            <a:off x="332148" y="1849244"/>
            <a:ext cx="5303677" cy="34580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Правоъгълник 14">
            <a:extLst>
              <a:ext uri="{FF2B5EF4-FFF2-40B4-BE49-F238E27FC236}">
                <a16:creationId xmlns:a16="http://schemas.microsoft.com/office/drawing/2014/main" id="{29E77879-E1F4-41C9-B895-AC7219DA03BF}"/>
              </a:ext>
            </a:extLst>
          </p:cNvPr>
          <p:cNvSpPr/>
          <p:nvPr/>
        </p:nvSpPr>
        <p:spPr>
          <a:xfrm>
            <a:off x="5918826" y="1849244"/>
            <a:ext cx="5303677" cy="34580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Текстово поле 17">
            <a:extLst>
              <a:ext uri="{FF2B5EF4-FFF2-40B4-BE49-F238E27FC236}">
                <a16:creationId xmlns:a16="http://schemas.microsoft.com/office/drawing/2014/main" id="{CF99EC98-E3C0-4917-9198-B95559FA5556}"/>
              </a:ext>
            </a:extLst>
          </p:cNvPr>
          <p:cNvSpPr txBox="1"/>
          <p:nvPr/>
        </p:nvSpPr>
        <p:spPr>
          <a:xfrm>
            <a:off x="454147" y="1640484"/>
            <a:ext cx="953787" cy="369332"/>
          </a:xfrm>
          <a:prstGeom prst="rect">
            <a:avLst/>
          </a:prstGeom>
          <a:solidFill>
            <a:schemeClr val="bg1"/>
          </a:solidFill>
        </p:spPr>
        <p:txBody>
          <a:bodyPr wrap="none" rtlCol="0">
            <a:spAutoFit/>
          </a:bodyPr>
          <a:lstStyle/>
          <a:p>
            <a:r>
              <a:rPr lang="en-US" dirty="0"/>
              <a:t>Encoder</a:t>
            </a:r>
          </a:p>
        </p:txBody>
      </p:sp>
      <p:sp>
        <p:nvSpPr>
          <p:cNvPr id="19" name="Текстово поле 18">
            <a:extLst>
              <a:ext uri="{FF2B5EF4-FFF2-40B4-BE49-F238E27FC236}">
                <a16:creationId xmlns:a16="http://schemas.microsoft.com/office/drawing/2014/main" id="{5EBAE818-3D27-44C2-B2D7-0167AF95D115}"/>
              </a:ext>
            </a:extLst>
          </p:cNvPr>
          <p:cNvSpPr txBox="1"/>
          <p:nvPr/>
        </p:nvSpPr>
        <p:spPr>
          <a:xfrm>
            <a:off x="6231843" y="1640484"/>
            <a:ext cx="977832" cy="369332"/>
          </a:xfrm>
          <a:prstGeom prst="rect">
            <a:avLst/>
          </a:prstGeom>
          <a:solidFill>
            <a:schemeClr val="bg1"/>
          </a:solidFill>
        </p:spPr>
        <p:txBody>
          <a:bodyPr wrap="none" rtlCol="0">
            <a:spAutoFit/>
          </a:bodyPr>
          <a:lstStyle/>
          <a:p>
            <a:r>
              <a:rPr lang="en-US" dirty="0"/>
              <a:t>Decoder</a:t>
            </a:r>
          </a:p>
        </p:txBody>
      </p:sp>
      <p:sp>
        <p:nvSpPr>
          <p:cNvPr id="22" name="Правоъгълник 21">
            <a:extLst>
              <a:ext uri="{FF2B5EF4-FFF2-40B4-BE49-F238E27FC236}">
                <a16:creationId xmlns:a16="http://schemas.microsoft.com/office/drawing/2014/main" id="{D2C6DBF9-2BED-4073-983E-A327744A2A99}"/>
              </a:ext>
            </a:extLst>
          </p:cNvPr>
          <p:cNvSpPr/>
          <p:nvPr/>
        </p:nvSpPr>
        <p:spPr>
          <a:xfrm>
            <a:off x="1015440" y="4614590"/>
            <a:ext cx="2125678" cy="109193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Mean</a:t>
            </a:r>
          </a:p>
          <a:p>
            <a:pPr algn="ctr"/>
            <a:r>
              <a:rPr lang="en-US" dirty="0">
                <a:solidFill>
                  <a:sysClr val="windowText" lastClr="000000"/>
                </a:solidFill>
              </a:rPr>
              <a:t>Variance</a:t>
            </a:r>
          </a:p>
          <a:p>
            <a:pPr algn="ctr"/>
            <a:r>
              <a:rPr lang="en-US" dirty="0">
                <a:solidFill>
                  <a:sysClr val="windowText" lastClr="000000"/>
                </a:solidFill>
              </a:rPr>
              <a:t>Sampler</a:t>
            </a:r>
          </a:p>
        </p:txBody>
      </p:sp>
      <p:sp>
        <p:nvSpPr>
          <p:cNvPr id="23" name="Правоъгълник 22">
            <a:extLst>
              <a:ext uri="{FF2B5EF4-FFF2-40B4-BE49-F238E27FC236}">
                <a16:creationId xmlns:a16="http://schemas.microsoft.com/office/drawing/2014/main" id="{A5F02B3C-7CB7-42EA-88C0-0DFD1BD5A890}"/>
              </a:ext>
            </a:extLst>
          </p:cNvPr>
          <p:cNvSpPr/>
          <p:nvPr/>
        </p:nvSpPr>
        <p:spPr>
          <a:xfrm>
            <a:off x="9014463" y="4614590"/>
            <a:ext cx="2241452" cy="109193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LOSS:</a:t>
            </a:r>
          </a:p>
          <a:p>
            <a:pPr algn="ctr"/>
            <a:r>
              <a:rPr lang="en-US" dirty="0">
                <a:solidFill>
                  <a:sysClr val="windowText" lastClr="000000"/>
                </a:solidFill>
              </a:rPr>
              <a:t>MSE &amp; KL Divergence</a:t>
            </a:r>
          </a:p>
        </p:txBody>
      </p:sp>
      <p:grpSp>
        <p:nvGrpSpPr>
          <p:cNvPr id="25" name="Групиране 24">
            <a:extLst>
              <a:ext uri="{FF2B5EF4-FFF2-40B4-BE49-F238E27FC236}">
                <a16:creationId xmlns:a16="http://schemas.microsoft.com/office/drawing/2014/main" id="{8D28AA30-C01B-4F15-956C-88FAC65C1567}"/>
              </a:ext>
            </a:extLst>
          </p:cNvPr>
          <p:cNvGrpSpPr/>
          <p:nvPr/>
        </p:nvGrpSpPr>
        <p:grpSpPr>
          <a:xfrm>
            <a:off x="3352567" y="3449824"/>
            <a:ext cx="5484722" cy="3084048"/>
            <a:chOff x="3352567" y="3449824"/>
            <a:chExt cx="5484722" cy="3084048"/>
          </a:xfrm>
        </p:grpSpPr>
        <p:grpSp>
          <p:nvGrpSpPr>
            <p:cNvPr id="21" name="Групиране 20">
              <a:extLst>
                <a:ext uri="{FF2B5EF4-FFF2-40B4-BE49-F238E27FC236}">
                  <a16:creationId xmlns:a16="http://schemas.microsoft.com/office/drawing/2014/main" id="{4ACA6F66-ECCC-423E-B5E5-AAC4DAB6E97A}"/>
                </a:ext>
              </a:extLst>
            </p:cNvPr>
            <p:cNvGrpSpPr/>
            <p:nvPr/>
          </p:nvGrpSpPr>
          <p:grpSpPr>
            <a:xfrm>
              <a:off x="3352567" y="3725878"/>
              <a:ext cx="5484722" cy="2807994"/>
              <a:chOff x="3352567" y="3725878"/>
              <a:chExt cx="5484722" cy="2807994"/>
            </a:xfrm>
          </p:grpSpPr>
          <p:sp>
            <p:nvSpPr>
              <p:cNvPr id="20" name="Правоъгълник 19">
                <a:extLst>
                  <a:ext uri="{FF2B5EF4-FFF2-40B4-BE49-F238E27FC236}">
                    <a16:creationId xmlns:a16="http://schemas.microsoft.com/office/drawing/2014/main" id="{74A94B4D-ACFB-4A3A-9EC2-1477D7F588E7}"/>
                  </a:ext>
                </a:extLst>
              </p:cNvPr>
              <p:cNvSpPr/>
              <p:nvPr/>
            </p:nvSpPr>
            <p:spPr>
              <a:xfrm>
                <a:off x="3352567" y="3725878"/>
                <a:ext cx="5484722" cy="2807994"/>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Картина 10">
                <a:extLst>
                  <a:ext uri="{FF2B5EF4-FFF2-40B4-BE49-F238E27FC236}">
                    <a16:creationId xmlns:a16="http://schemas.microsoft.com/office/drawing/2014/main" id="{4A921B70-A74C-4A84-982E-B2629C56EAEB}"/>
                  </a:ext>
                </a:extLst>
              </p:cNvPr>
              <p:cNvPicPr>
                <a:picLocks noChangeAspect="1"/>
              </p:cNvPicPr>
              <p:nvPr/>
            </p:nvPicPr>
            <p:blipFill>
              <a:blip r:embed="rId3"/>
              <a:stretch>
                <a:fillRect/>
              </a:stretch>
            </p:blipFill>
            <p:spPr>
              <a:xfrm>
                <a:off x="3444162" y="3808996"/>
                <a:ext cx="5181678" cy="2656296"/>
              </a:xfrm>
              <a:prstGeom prst="rect">
                <a:avLst/>
              </a:prstGeom>
            </p:spPr>
          </p:pic>
        </p:grpSp>
        <p:sp>
          <p:nvSpPr>
            <p:cNvPr id="24" name="Текстово поле 23">
              <a:extLst>
                <a:ext uri="{FF2B5EF4-FFF2-40B4-BE49-F238E27FC236}">
                  <a16:creationId xmlns:a16="http://schemas.microsoft.com/office/drawing/2014/main" id="{D83E4DC3-BD9D-449C-9F27-EB3B4FE13127}"/>
                </a:ext>
              </a:extLst>
            </p:cNvPr>
            <p:cNvSpPr txBox="1"/>
            <p:nvPr/>
          </p:nvSpPr>
          <p:spPr>
            <a:xfrm>
              <a:off x="3777609" y="3449824"/>
              <a:ext cx="1445717" cy="369332"/>
            </a:xfrm>
            <a:prstGeom prst="rect">
              <a:avLst/>
            </a:prstGeom>
            <a:solidFill>
              <a:schemeClr val="bg1"/>
            </a:solidFill>
          </p:spPr>
          <p:txBody>
            <a:bodyPr wrap="none" rtlCol="0">
              <a:spAutoFit/>
            </a:bodyPr>
            <a:lstStyle/>
            <a:p>
              <a:r>
                <a:rPr lang="en-US" dirty="0"/>
                <a:t>Combination</a:t>
              </a:r>
            </a:p>
          </p:txBody>
        </p:sp>
      </p:grpSp>
    </p:spTree>
    <p:extLst>
      <p:ext uri="{BB962C8B-B14F-4D97-AF65-F5344CB8AC3E}">
        <p14:creationId xmlns:p14="http://schemas.microsoft.com/office/powerpoint/2010/main" val="318879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19A7-7228-4833-B225-BD3EC6C268F3}"/>
              </a:ext>
            </a:extLst>
          </p:cNvPr>
          <p:cNvSpPr>
            <a:spLocks noGrp="1"/>
          </p:cNvSpPr>
          <p:nvPr>
            <p:ph type="title"/>
          </p:nvPr>
        </p:nvSpPr>
        <p:spPr/>
        <p:txBody>
          <a:bodyPr/>
          <a:lstStyle/>
          <a:p>
            <a:r>
              <a:rPr lang="en-US" b="1" dirty="0"/>
              <a:t>Problem description</a:t>
            </a:r>
          </a:p>
        </p:txBody>
      </p:sp>
      <p:sp>
        <p:nvSpPr>
          <p:cNvPr id="11" name="Content Placeholder 10">
            <a:extLst>
              <a:ext uri="{FF2B5EF4-FFF2-40B4-BE49-F238E27FC236}">
                <a16:creationId xmlns:a16="http://schemas.microsoft.com/office/drawing/2014/main" id="{800FC06C-0F86-4722-B0C9-C3C3354FB20A}"/>
              </a:ext>
            </a:extLst>
          </p:cNvPr>
          <p:cNvSpPr>
            <a:spLocks noGrp="1"/>
          </p:cNvSpPr>
          <p:nvPr>
            <p:ph idx="1"/>
          </p:nvPr>
        </p:nvSpPr>
        <p:spPr>
          <a:xfrm>
            <a:off x="838201" y="1552354"/>
            <a:ext cx="6800850" cy="5305646"/>
          </a:xfrm>
        </p:spPr>
        <p:txBody>
          <a:bodyPr>
            <a:normAutofit/>
          </a:bodyPr>
          <a:lstStyle/>
          <a:p>
            <a:r>
              <a:rPr lang="en-US" b="1" dirty="0">
                <a:effectLst>
                  <a:outerShdw blurRad="38100" dist="38100" dir="2700000" algn="tl">
                    <a:srgbClr val="000000">
                      <a:alpha val="43137"/>
                    </a:srgbClr>
                  </a:outerShdw>
                </a:effectLst>
              </a:rPr>
              <a:t>The problem: </a:t>
            </a:r>
            <a:r>
              <a:rPr lang="en-US" sz="2400" dirty="0"/>
              <a:t>Analyze video surveillance of the highways. The vehicles should be separated and tracked while they are visible. The team should consider the shadows, the different time of day as well as the different weather conditions. The team should also implement tracking abnormal vehicle movements, giving the possibility to detect accidents.</a:t>
            </a:r>
            <a:endParaRPr lang="hr-HR" sz="2400" dirty="0"/>
          </a:p>
          <a:p>
            <a:endParaRPr lang="en-US" sz="2400" dirty="0"/>
          </a:p>
          <a:p>
            <a:r>
              <a:rPr lang="en-US" b="1" dirty="0">
                <a:effectLst>
                  <a:outerShdw blurRad="38100" dist="38100" dir="2700000" algn="tl">
                    <a:srgbClr val="000000">
                      <a:alpha val="43137"/>
                    </a:srgbClr>
                  </a:outerShdw>
                </a:effectLst>
              </a:rPr>
              <a:t>Dataset: </a:t>
            </a:r>
            <a:r>
              <a:rPr lang="en-US" sz="2400" dirty="0"/>
              <a:t>Input can be found on You</a:t>
            </a:r>
            <a:r>
              <a:rPr lang="hr-HR" sz="2400" dirty="0"/>
              <a:t>T</a:t>
            </a:r>
            <a:r>
              <a:rPr lang="en-US" sz="2400" dirty="0" err="1"/>
              <a:t>ube</a:t>
            </a:r>
            <a:r>
              <a:rPr lang="en-US" sz="2400" dirty="0"/>
              <a:t> searching “highway traffic surveillance videos”.</a:t>
            </a:r>
            <a:endParaRPr lang="en-US" dirty="0"/>
          </a:p>
        </p:txBody>
      </p:sp>
      <p:pic>
        <p:nvPicPr>
          <p:cNvPr id="13" name="Picture 12" descr="A picture containing way, scene, road, outdoor&#10;&#10;Description automatically generated">
            <a:extLst>
              <a:ext uri="{FF2B5EF4-FFF2-40B4-BE49-F238E27FC236}">
                <a16:creationId xmlns:a16="http://schemas.microsoft.com/office/drawing/2014/main" id="{8F7FA033-AF61-4FF3-B906-AA3B27D8F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121" y="2402876"/>
            <a:ext cx="4038808" cy="2089257"/>
          </a:xfrm>
          <a:prstGeom prst="rect">
            <a:avLst/>
          </a:prstGeom>
        </p:spPr>
      </p:pic>
      <p:pic>
        <p:nvPicPr>
          <p:cNvPr id="15" name="Picture 14">
            <a:extLst>
              <a:ext uri="{FF2B5EF4-FFF2-40B4-BE49-F238E27FC236}">
                <a16:creationId xmlns:a16="http://schemas.microsoft.com/office/drawing/2014/main" id="{9F879AC8-6F51-4BF9-A677-4CA587C68CC7}"/>
              </a:ext>
            </a:extLst>
          </p:cNvPr>
          <p:cNvPicPr>
            <a:picLocks noChangeAspect="1"/>
          </p:cNvPicPr>
          <p:nvPr/>
        </p:nvPicPr>
        <p:blipFill>
          <a:blip r:embed="rId3"/>
          <a:stretch>
            <a:fillRect/>
          </a:stretch>
        </p:blipFill>
        <p:spPr>
          <a:xfrm>
            <a:off x="7896121" y="213751"/>
            <a:ext cx="4038808" cy="2066625"/>
          </a:xfrm>
          <a:prstGeom prst="rect">
            <a:avLst/>
          </a:prstGeom>
        </p:spPr>
      </p:pic>
      <p:pic>
        <p:nvPicPr>
          <p:cNvPr id="17" name="Picture 16">
            <a:extLst>
              <a:ext uri="{FF2B5EF4-FFF2-40B4-BE49-F238E27FC236}">
                <a16:creationId xmlns:a16="http://schemas.microsoft.com/office/drawing/2014/main" id="{EE887184-094E-4C5E-B13F-5F7F8527C472}"/>
              </a:ext>
            </a:extLst>
          </p:cNvPr>
          <p:cNvPicPr>
            <a:picLocks noChangeAspect="1"/>
          </p:cNvPicPr>
          <p:nvPr/>
        </p:nvPicPr>
        <p:blipFill rotWithShape="1">
          <a:blip r:embed="rId4"/>
          <a:srcRect t="7689"/>
          <a:stretch/>
        </p:blipFill>
        <p:spPr>
          <a:xfrm>
            <a:off x="7896121" y="4614632"/>
            <a:ext cx="4083037" cy="2089257"/>
          </a:xfrm>
          <a:prstGeom prst="rect">
            <a:avLst/>
          </a:prstGeom>
        </p:spPr>
      </p:pic>
    </p:spTree>
    <p:extLst>
      <p:ext uri="{BB962C8B-B14F-4D97-AF65-F5344CB8AC3E}">
        <p14:creationId xmlns:p14="http://schemas.microsoft.com/office/powerpoint/2010/main" val="2088195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B876-09BD-4786-BD57-E0E75AB315F1}"/>
              </a:ext>
            </a:extLst>
          </p:cNvPr>
          <p:cNvSpPr>
            <a:spLocks noGrp="1"/>
          </p:cNvSpPr>
          <p:nvPr>
            <p:ph type="title"/>
          </p:nvPr>
        </p:nvSpPr>
        <p:spPr/>
        <p:txBody>
          <a:bodyPr/>
          <a:lstStyle/>
          <a:p>
            <a:r>
              <a:rPr lang="en-US" dirty="0"/>
              <a:t>Training &amp; Evaluation</a:t>
            </a:r>
          </a:p>
        </p:txBody>
      </p:sp>
      <p:pic>
        <p:nvPicPr>
          <p:cNvPr id="4" name="Картина 3">
            <a:extLst>
              <a:ext uri="{FF2B5EF4-FFF2-40B4-BE49-F238E27FC236}">
                <a16:creationId xmlns:a16="http://schemas.microsoft.com/office/drawing/2014/main" id="{BDD8F889-BA79-43F0-9990-E27D1D8D6FE7}"/>
              </a:ext>
            </a:extLst>
          </p:cNvPr>
          <p:cNvPicPr>
            <a:picLocks noChangeAspect="1"/>
          </p:cNvPicPr>
          <p:nvPr/>
        </p:nvPicPr>
        <p:blipFill rotWithShape="1">
          <a:blip r:embed="rId2"/>
          <a:srcRect b="49497"/>
          <a:stretch/>
        </p:blipFill>
        <p:spPr>
          <a:xfrm>
            <a:off x="758190" y="2696845"/>
            <a:ext cx="5170170" cy="3670894"/>
          </a:xfrm>
          <a:prstGeom prst="rect">
            <a:avLst/>
          </a:prstGeom>
        </p:spPr>
      </p:pic>
      <p:pic>
        <p:nvPicPr>
          <p:cNvPr id="7" name="Картина 6">
            <a:extLst>
              <a:ext uri="{FF2B5EF4-FFF2-40B4-BE49-F238E27FC236}">
                <a16:creationId xmlns:a16="http://schemas.microsoft.com/office/drawing/2014/main" id="{8A157CA4-02A0-42F7-A30C-74691E88E7F5}"/>
              </a:ext>
            </a:extLst>
          </p:cNvPr>
          <p:cNvPicPr>
            <a:picLocks noChangeAspect="1"/>
          </p:cNvPicPr>
          <p:nvPr/>
        </p:nvPicPr>
        <p:blipFill rotWithShape="1">
          <a:blip r:embed="rId2"/>
          <a:srcRect t="49497"/>
          <a:stretch/>
        </p:blipFill>
        <p:spPr>
          <a:xfrm>
            <a:off x="6183630" y="2686685"/>
            <a:ext cx="5170170" cy="3670894"/>
          </a:xfrm>
          <a:prstGeom prst="rect">
            <a:avLst/>
          </a:prstGeom>
        </p:spPr>
      </p:pic>
      <p:sp>
        <p:nvSpPr>
          <p:cNvPr id="8" name="Текстово поле 7">
            <a:extLst>
              <a:ext uri="{FF2B5EF4-FFF2-40B4-BE49-F238E27FC236}">
                <a16:creationId xmlns:a16="http://schemas.microsoft.com/office/drawing/2014/main" id="{0C6313E1-C8D3-4DEC-8FA9-91187788228C}"/>
              </a:ext>
            </a:extLst>
          </p:cNvPr>
          <p:cNvSpPr txBox="1"/>
          <p:nvPr/>
        </p:nvSpPr>
        <p:spPr>
          <a:xfrm>
            <a:off x="2420811" y="1690688"/>
            <a:ext cx="2659189" cy="64633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Training Epochs: 100</a:t>
            </a:r>
          </a:p>
          <a:p>
            <a:pPr marL="285750" indent="-285750">
              <a:buFont typeface="Arial" panose="020B0604020202020204" pitchFamily="34" charset="0"/>
              <a:buChar char="•"/>
            </a:pPr>
            <a:r>
              <a:rPr lang="en-US" dirty="0"/>
              <a:t>Batch size: 32 </a:t>
            </a:r>
          </a:p>
        </p:txBody>
      </p:sp>
      <p:cxnSp>
        <p:nvCxnSpPr>
          <p:cNvPr id="12" name="Право съединение 11">
            <a:extLst>
              <a:ext uri="{FF2B5EF4-FFF2-40B4-BE49-F238E27FC236}">
                <a16:creationId xmlns:a16="http://schemas.microsoft.com/office/drawing/2014/main" id="{AC79A3EE-1DE5-4B89-BA3A-033694FDA2E7}"/>
              </a:ext>
            </a:extLst>
          </p:cNvPr>
          <p:cNvCxnSpPr/>
          <p:nvPr/>
        </p:nvCxnSpPr>
        <p:spPr>
          <a:xfrm>
            <a:off x="2252660" y="1593434"/>
            <a:ext cx="0" cy="9144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Текстово поле 12">
            <a:extLst>
              <a:ext uri="{FF2B5EF4-FFF2-40B4-BE49-F238E27FC236}">
                <a16:creationId xmlns:a16="http://schemas.microsoft.com/office/drawing/2014/main" id="{BFCBB990-B0B2-41F3-B6E0-4F4EA9D0EB80}"/>
              </a:ext>
            </a:extLst>
          </p:cNvPr>
          <p:cNvSpPr txBox="1"/>
          <p:nvPr/>
        </p:nvSpPr>
        <p:spPr>
          <a:xfrm>
            <a:off x="5782407" y="1690688"/>
            <a:ext cx="4156933" cy="64633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Loss1: Mean Squared Error</a:t>
            </a:r>
          </a:p>
          <a:p>
            <a:pPr marL="285750" indent="-285750">
              <a:buFont typeface="Arial" panose="020B0604020202020204" pitchFamily="34" charset="0"/>
              <a:buChar char="•"/>
            </a:pPr>
            <a:r>
              <a:rPr lang="en-US" dirty="0"/>
              <a:t>Loss2: </a:t>
            </a:r>
            <a:r>
              <a:rPr lang="en-US" dirty="0" err="1"/>
              <a:t>Kullback</a:t>
            </a:r>
            <a:r>
              <a:rPr lang="en-US" dirty="0"/>
              <a:t>–</a:t>
            </a:r>
            <a:r>
              <a:rPr lang="en-US" dirty="0" err="1"/>
              <a:t>Leibler</a:t>
            </a:r>
            <a:r>
              <a:rPr lang="en-US" dirty="0"/>
              <a:t> divergence</a:t>
            </a:r>
          </a:p>
        </p:txBody>
      </p:sp>
    </p:spTree>
    <p:extLst>
      <p:ext uri="{BB962C8B-B14F-4D97-AF65-F5344CB8AC3E}">
        <p14:creationId xmlns:p14="http://schemas.microsoft.com/office/powerpoint/2010/main" val="1521869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B876-09BD-4786-BD57-E0E75AB315F1}"/>
              </a:ext>
            </a:extLst>
          </p:cNvPr>
          <p:cNvSpPr>
            <a:spLocks noGrp="1"/>
          </p:cNvSpPr>
          <p:nvPr>
            <p:ph type="title"/>
          </p:nvPr>
        </p:nvSpPr>
        <p:spPr/>
        <p:txBody>
          <a:bodyPr/>
          <a:lstStyle/>
          <a:p>
            <a:endParaRPr lang="en-US" dirty="0"/>
          </a:p>
        </p:txBody>
      </p:sp>
      <p:sp>
        <p:nvSpPr>
          <p:cNvPr id="11" name="Content Placeholder 10">
            <a:extLst>
              <a:ext uri="{FF2B5EF4-FFF2-40B4-BE49-F238E27FC236}">
                <a16:creationId xmlns:a16="http://schemas.microsoft.com/office/drawing/2014/main" id="{BB672323-64BD-439D-85BE-D085249E3441}"/>
              </a:ext>
            </a:extLst>
          </p:cNvPr>
          <p:cNvSpPr>
            <a:spLocks noGrp="1"/>
          </p:cNvSpPr>
          <p:nvPr>
            <p:ph idx="1"/>
          </p:nvPr>
        </p:nvSpPr>
        <p:spPr/>
        <p:txBody>
          <a:bodyPr>
            <a:normAutofit/>
          </a:bodyPr>
          <a:lstStyle/>
          <a:p>
            <a:pPr marL="0" indent="0" algn="ctr">
              <a:buNone/>
            </a:pPr>
            <a:r>
              <a:rPr lang="hr-HR" sz="12000" dirty="0" err="1"/>
              <a:t>We</a:t>
            </a:r>
            <a:r>
              <a:rPr lang="hr-HR" sz="12000" dirty="0"/>
              <a:t> </a:t>
            </a:r>
            <a:r>
              <a:rPr lang="hr-HR" sz="12000" dirty="0" err="1"/>
              <a:t>have</a:t>
            </a:r>
            <a:r>
              <a:rPr lang="hr-HR" sz="12000" dirty="0"/>
              <a:t> RESULTS!!!???</a:t>
            </a:r>
            <a:endParaRPr lang="en-US" sz="12000" dirty="0"/>
          </a:p>
        </p:txBody>
      </p:sp>
    </p:spTree>
    <p:extLst>
      <p:ext uri="{BB962C8B-B14F-4D97-AF65-F5344CB8AC3E}">
        <p14:creationId xmlns:p14="http://schemas.microsoft.com/office/powerpoint/2010/main" val="3180201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5" name="Google Shape;85;p1"/>
          <p:cNvPicPr preferRelativeResize="0"/>
          <p:nvPr/>
        </p:nvPicPr>
        <p:blipFill rotWithShape="1">
          <a:blip r:embed="rId3">
            <a:alphaModFix/>
          </a:blip>
          <a:srcRect/>
          <a:stretch/>
        </p:blipFill>
        <p:spPr>
          <a:xfrm>
            <a:off x="129249" y="1546167"/>
            <a:ext cx="5967721" cy="4015048"/>
          </a:xfrm>
          <a:prstGeom prst="rect">
            <a:avLst/>
          </a:prstGeom>
          <a:noFill/>
          <a:ln>
            <a:noFill/>
          </a:ln>
        </p:spPr>
      </p:pic>
      <p:pic>
        <p:nvPicPr>
          <p:cNvPr id="86" name="Google Shape;86;p1"/>
          <p:cNvPicPr preferRelativeResize="0"/>
          <p:nvPr/>
        </p:nvPicPr>
        <p:blipFill rotWithShape="1">
          <a:blip r:embed="rId4">
            <a:alphaModFix/>
          </a:blip>
          <a:srcRect/>
          <a:stretch/>
        </p:blipFill>
        <p:spPr>
          <a:xfrm>
            <a:off x="6096970" y="1546167"/>
            <a:ext cx="5968539" cy="4015598"/>
          </a:xfrm>
          <a:prstGeom prst="rect">
            <a:avLst/>
          </a:prstGeom>
          <a:noFill/>
          <a:ln>
            <a:noFill/>
          </a:ln>
        </p:spPr>
      </p:pic>
      <p:sp>
        <p:nvSpPr>
          <p:cNvPr id="5" name="TextBox 4">
            <a:extLst>
              <a:ext uri="{FF2B5EF4-FFF2-40B4-BE49-F238E27FC236}">
                <a16:creationId xmlns:a16="http://schemas.microsoft.com/office/drawing/2014/main" id="{3583031B-5645-4D57-96F9-2398698CD446}"/>
              </a:ext>
            </a:extLst>
          </p:cNvPr>
          <p:cNvSpPr txBox="1"/>
          <p:nvPr/>
        </p:nvSpPr>
        <p:spPr>
          <a:xfrm>
            <a:off x="586649" y="341331"/>
            <a:ext cx="10391775" cy="769441"/>
          </a:xfrm>
          <a:prstGeom prst="rect">
            <a:avLst/>
          </a:prstGeom>
          <a:noFill/>
        </p:spPr>
        <p:txBody>
          <a:bodyPr wrap="square" rtlCol="0">
            <a:spAutoFit/>
          </a:bodyPr>
          <a:lstStyle/>
          <a:p>
            <a:r>
              <a:rPr lang="hr-HR" sz="4400" dirty="0" err="1">
                <a:latin typeface="+mj-lt"/>
              </a:rPr>
              <a:t>Results</a:t>
            </a:r>
            <a:endParaRPr lang="hr-HR" sz="4400" dirty="0">
              <a:latin typeface="+mj-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2" name="Google Shape;92;p2"/>
          <p:cNvPicPr preferRelativeResize="0"/>
          <p:nvPr/>
        </p:nvPicPr>
        <p:blipFill rotWithShape="1">
          <a:blip r:embed="rId3">
            <a:alphaModFix/>
          </a:blip>
          <a:srcRect/>
          <a:stretch/>
        </p:blipFill>
        <p:spPr>
          <a:xfrm>
            <a:off x="129249" y="1546167"/>
            <a:ext cx="5967721" cy="4015048"/>
          </a:xfrm>
          <a:prstGeom prst="rect">
            <a:avLst/>
          </a:prstGeom>
          <a:noFill/>
          <a:ln>
            <a:noFill/>
          </a:ln>
        </p:spPr>
      </p:pic>
      <p:pic>
        <p:nvPicPr>
          <p:cNvPr id="93" name="Google Shape;93;p2"/>
          <p:cNvPicPr preferRelativeResize="0"/>
          <p:nvPr/>
        </p:nvPicPr>
        <p:blipFill rotWithShape="1">
          <a:blip r:embed="rId4">
            <a:alphaModFix/>
          </a:blip>
          <a:srcRect/>
          <a:stretch/>
        </p:blipFill>
        <p:spPr>
          <a:xfrm>
            <a:off x="6096970" y="1546167"/>
            <a:ext cx="5968539" cy="4015598"/>
          </a:xfrm>
          <a:prstGeom prst="rect">
            <a:avLst/>
          </a:prstGeom>
          <a:noFill/>
          <a:ln>
            <a:noFill/>
          </a:ln>
        </p:spPr>
      </p:pic>
      <p:cxnSp>
        <p:nvCxnSpPr>
          <p:cNvPr id="94" name="Google Shape;94;p2"/>
          <p:cNvCxnSpPr/>
          <p:nvPr/>
        </p:nvCxnSpPr>
        <p:spPr>
          <a:xfrm>
            <a:off x="895739" y="2961537"/>
            <a:ext cx="5057192" cy="0"/>
          </a:xfrm>
          <a:prstGeom prst="straightConnector1">
            <a:avLst/>
          </a:prstGeom>
          <a:noFill/>
          <a:ln w="19050" cap="flat" cmpd="sng">
            <a:solidFill>
              <a:srgbClr val="FF0000"/>
            </a:solidFill>
            <a:prstDash val="dash"/>
            <a:miter lim="800000"/>
            <a:headEnd type="none" w="sm" len="sm"/>
            <a:tailEnd type="none" w="sm" len="sm"/>
          </a:ln>
        </p:spPr>
      </p:cxnSp>
      <p:cxnSp>
        <p:nvCxnSpPr>
          <p:cNvPr id="95" name="Google Shape;95;p2"/>
          <p:cNvCxnSpPr/>
          <p:nvPr/>
        </p:nvCxnSpPr>
        <p:spPr>
          <a:xfrm>
            <a:off x="6867331" y="3113937"/>
            <a:ext cx="5075853" cy="0"/>
          </a:xfrm>
          <a:prstGeom prst="straightConnector1">
            <a:avLst/>
          </a:prstGeom>
          <a:noFill/>
          <a:ln w="19050" cap="flat" cmpd="sng">
            <a:solidFill>
              <a:srgbClr val="FF0000"/>
            </a:solidFill>
            <a:prstDash val="dash"/>
            <a:miter lim="800000"/>
            <a:headEnd type="none" w="sm" len="sm"/>
            <a:tailEnd type="none" w="sm" len="sm"/>
          </a:ln>
        </p:spPr>
      </p:cxnSp>
      <p:sp>
        <p:nvSpPr>
          <p:cNvPr id="7" name="TextBox 6">
            <a:extLst>
              <a:ext uri="{FF2B5EF4-FFF2-40B4-BE49-F238E27FC236}">
                <a16:creationId xmlns:a16="http://schemas.microsoft.com/office/drawing/2014/main" id="{F9085BF1-50E5-4013-AF36-33B7D836FF58}"/>
              </a:ext>
            </a:extLst>
          </p:cNvPr>
          <p:cNvSpPr txBox="1"/>
          <p:nvPr/>
        </p:nvSpPr>
        <p:spPr>
          <a:xfrm>
            <a:off x="586649" y="341331"/>
            <a:ext cx="10391775" cy="769441"/>
          </a:xfrm>
          <a:prstGeom prst="rect">
            <a:avLst/>
          </a:prstGeom>
          <a:noFill/>
        </p:spPr>
        <p:txBody>
          <a:bodyPr wrap="square" rtlCol="0">
            <a:spAutoFit/>
          </a:bodyPr>
          <a:lstStyle/>
          <a:p>
            <a:r>
              <a:rPr lang="hr-HR" sz="4400" dirty="0" err="1">
                <a:latin typeface="+mj-lt"/>
              </a:rPr>
              <a:t>Results</a:t>
            </a:r>
            <a:endParaRPr lang="hr-HR" sz="4400" dirty="0">
              <a:latin typeface="+mj-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1" name="Google Shape;101;p3"/>
          <p:cNvPicPr preferRelativeResize="0"/>
          <p:nvPr/>
        </p:nvPicPr>
        <p:blipFill rotWithShape="1">
          <a:blip r:embed="rId3">
            <a:alphaModFix/>
          </a:blip>
          <a:srcRect/>
          <a:stretch/>
        </p:blipFill>
        <p:spPr>
          <a:xfrm>
            <a:off x="416695" y="1546167"/>
            <a:ext cx="5392828" cy="4015048"/>
          </a:xfrm>
          <a:prstGeom prst="rect">
            <a:avLst/>
          </a:prstGeom>
          <a:noFill/>
          <a:ln>
            <a:noFill/>
          </a:ln>
        </p:spPr>
      </p:pic>
      <p:pic>
        <p:nvPicPr>
          <p:cNvPr id="102" name="Google Shape;102;p3"/>
          <p:cNvPicPr preferRelativeResize="0"/>
          <p:nvPr/>
        </p:nvPicPr>
        <p:blipFill rotWithShape="1">
          <a:blip r:embed="rId4">
            <a:alphaModFix/>
          </a:blip>
          <a:srcRect/>
          <a:stretch/>
        </p:blipFill>
        <p:spPr>
          <a:xfrm>
            <a:off x="6384456" y="1546167"/>
            <a:ext cx="5393566" cy="4015598"/>
          </a:xfrm>
          <a:prstGeom prst="rect">
            <a:avLst/>
          </a:prstGeom>
          <a:noFill/>
          <a:ln>
            <a:noFill/>
          </a:ln>
        </p:spPr>
      </p:pic>
      <p:sp>
        <p:nvSpPr>
          <p:cNvPr id="6" name="TextBox 5">
            <a:extLst>
              <a:ext uri="{FF2B5EF4-FFF2-40B4-BE49-F238E27FC236}">
                <a16:creationId xmlns:a16="http://schemas.microsoft.com/office/drawing/2014/main" id="{BD31817F-A587-4B5E-A4C0-D857D9BB0C81}"/>
              </a:ext>
            </a:extLst>
          </p:cNvPr>
          <p:cNvSpPr txBox="1"/>
          <p:nvPr/>
        </p:nvSpPr>
        <p:spPr>
          <a:xfrm>
            <a:off x="586649" y="341331"/>
            <a:ext cx="10391775" cy="769441"/>
          </a:xfrm>
          <a:prstGeom prst="rect">
            <a:avLst/>
          </a:prstGeom>
          <a:noFill/>
        </p:spPr>
        <p:txBody>
          <a:bodyPr wrap="square" rtlCol="0">
            <a:spAutoFit/>
          </a:bodyPr>
          <a:lstStyle/>
          <a:p>
            <a:r>
              <a:rPr lang="hr-HR" sz="4400" dirty="0" err="1">
                <a:latin typeface="+mj-lt"/>
              </a:rPr>
              <a:t>Results</a:t>
            </a:r>
            <a:endParaRPr lang="hr-HR" sz="44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7919-91D0-4EFE-B8F2-E75A5961B3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DEBECC-320C-473C-9BA8-338F59991630}"/>
              </a:ext>
            </a:extLst>
          </p:cNvPr>
          <p:cNvSpPr>
            <a:spLocks noGrp="1"/>
          </p:cNvSpPr>
          <p:nvPr>
            <p:ph idx="1"/>
          </p:nvPr>
        </p:nvSpPr>
        <p:spPr>
          <a:xfrm>
            <a:off x="208547" y="802105"/>
            <a:ext cx="11742821" cy="6055894"/>
          </a:xfrm>
        </p:spPr>
        <p:txBody>
          <a:bodyPr>
            <a:normAutofit/>
          </a:bodyPr>
          <a:lstStyle/>
          <a:p>
            <a:pPr marL="0" indent="0" algn="ctr">
              <a:buNone/>
            </a:pPr>
            <a:r>
              <a:rPr lang="en-US" sz="9600" dirty="0"/>
              <a:t>Thanks for listening!</a:t>
            </a:r>
            <a:endParaRPr lang="en-US" sz="3600" dirty="0"/>
          </a:p>
          <a:p>
            <a:pPr marL="0" indent="0" algn="ctr">
              <a:buNone/>
            </a:pPr>
            <a:r>
              <a:rPr lang="en-US" sz="9600" dirty="0"/>
              <a:t>Any questions?</a:t>
            </a:r>
            <a:endParaRPr lang="hr-HR" sz="9600" dirty="0"/>
          </a:p>
          <a:p>
            <a:pPr marL="0" indent="0" algn="ctr">
              <a:buNone/>
            </a:pPr>
            <a:endParaRPr lang="hr-HR" sz="1800" dirty="0"/>
          </a:p>
          <a:p>
            <a:pPr marL="0" indent="0" algn="ctr">
              <a:buNone/>
            </a:pPr>
            <a:endParaRPr lang="hr-HR" sz="1800" dirty="0"/>
          </a:p>
          <a:p>
            <a:pPr marL="0" indent="0" algn="ctr">
              <a:buNone/>
            </a:pPr>
            <a:r>
              <a:rPr lang="hr-HR" b="1" dirty="0" err="1"/>
              <a:t>Angel</a:t>
            </a:r>
            <a:r>
              <a:rPr lang="hr-HR" b="1" dirty="0"/>
              <a:t> </a:t>
            </a:r>
            <a:r>
              <a:rPr lang="hr-HR" b="1" dirty="0" err="1"/>
              <a:t>Spasov</a:t>
            </a:r>
            <a:r>
              <a:rPr lang="hr-HR" dirty="0"/>
              <a:t>: GATE Institute, </a:t>
            </a:r>
            <a:r>
              <a:rPr lang="hr-HR" dirty="0" err="1"/>
              <a:t>Bulgarija</a:t>
            </a:r>
            <a:r>
              <a:rPr lang="hr-HR" dirty="0"/>
              <a:t>, </a:t>
            </a:r>
            <a:r>
              <a:rPr lang="hr-HR" dirty="0">
                <a:hlinkClick r:id="rId2"/>
              </a:rPr>
              <a:t>an.spasov@googlemail.com</a:t>
            </a:r>
            <a:endParaRPr lang="hr-HR" dirty="0"/>
          </a:p>
          <a:p>
            <a:pPr marL="0" indent="0" algn="ctr">
              <a:buNone/>
            </a:pPr>
            <a:r>
              <a:rPr lang="hr-HR" b="1" dirty="0"/>
              <a:t>Ivan Jurić</a:t>
            </a:r>
            <a:r>
              <a:rPr lang="hr-HR" dirty="0"/>
              <a:t>: </a:t>
            </a:r>
            <a:r>
              <a:rPr lang="hr-HR" dirty="0" err="1"/>
              <a:t>Visage</a:t>
            </a:r>
            <a:r>
              <a:rPr lang="hr-HR" dirty="0"/>
              <a:t> </a:t>
            </a:r>
            <a:r>
              <a:rPr lang="hr-HR" dirty="0" err="1"/>
              <a:t>Techologies</a:t>
            </a:r>
            <a:r>
              <a:rPr lang="hr-HR" dirty="0"/>
              <a:t>, Croatia, </a:t>
            </a:r>
            <a:r>
              <a:rPr lang="hr-HR" dirty="0">
                <a:hlinkClick r:id="rId3"/>
              </a:rPr>
              <a:t>i.juric.phy@gmail.com</a:t>
            </a:r>
            <a:r>
              <a:rPr lang="hr-HR" dirty="0"/>
              <a:t> </a:t>
            </a:r>
          </a:p>
          <a:p>
            <a:pPr marL="0" indent="0" algn="ctr">
              <a:buNone/>
            </a:pPr>
            <a:r>
              <a:rPr lang="hr-HR" b="1" dirty="0"/>
              <a:t>Kristina Host</a:t>
            </a:r>
            <a:r>
              <a:rPr lang="hr-HR" dirty="0"/>
              <a:t>: University of Rijeka, Croatia, </a:t>
            </a:r>
            <a:r>
              <a:rPr lang="hr-HR" dirty="0">
                <a:hlinkClick r:id="rId4"/>
              </a:rPr>
              <a:t>kristinahost@gmail.com</a:t>
            </a:r>
            <a:endParaRPr lang="hr-HR" dirty="0"/>
          </a:p>
          <a:p>
            <a:pPr marL="0" indent="0" algn="ctr">
              <a:buNone/>
            </a:pPr>
            <a:endParaRPr lang="en-US" sz="2000" dirty="0"/>
          </a:p>
        </p:txBody>
      </p:sp>
    </p:spTree>
    <p:extLst>
      <p:ext uri="{BB962C8B-B14F-4D97-AF65-F5344CB8AC3E}">
        <p14:creationId xmlns:p14="http://schemas.microsoft.com/office/powerpoint/2010/main" val="3932576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AC26-0815-4E07-888B-90C85FE27447}"/>
              </a:ext>
            </a:extLst>
          </p:cNvPr>
          <p:cNvSpPr>
            <a:spLocks noGrp="1"/>
          </p:cNvSpPr>
          <p:nvPr>
            <p:ph type="title"/>
          </p:nvPr>
        </p:nvSpPr>
        <p:spPr/>
        <p:txBody>
          <a:bodyPr/>
          <a:lstStyle/>
          <a:p>
            <a:r>
              <a:rPr lang="hr-HR" b="1" dirty="0" err="1"/>
              <a:t>The</a:t>
            </a:r>
            <a:r>
              <a:rPr lang="hr-HR" b="1" dirty="0"/>
              <a:t> </a:t>
            </a:r>
            <a:r>
              <a:rPr lang="hr-HR" b="1" dirty="0" err="1"/>
              <a:t>workflow</a:t>
            </a:r>
            <a:endParaRPr lang="en-US" b="1" dirty="0"/>
          </a:p>
        </p:txBody>
      </p:sp>
      <p:pic>
        <p:nvPicPr>
          <p:cNvPr id="5" name="Content Placeholder 4" descr="Diagram, timeline&#10;&#10;Description automatically generated">
            <a:extLst>
              <a:ext uri="{FF2B5EF4-FFF2-40B4-BE49-F238E27FC236}">
                <a16:creationId xmlns:a16="http://schemas.microsoft.com/office/drawing/2014/main" id="{4CBB2AD5-600A-42C5-8EAF-FCA593E356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381" y="1259189"/>
            <a:ext cx="9502363" cy="5521934"/>
          </a:xfrm>
        </p:spPr>
      </p:pic>
    </p:spTree>
    <p:extLst>
      <p:ext uri="{BB962C8B-B14F-4D97-AF65-F5344CB8AC3E}">
        <p14:creationId xmlns:p14="http://schemas.microsoft.com/office/powerpoint/2010/main" val="1136866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46A59D-9E72-49C5-8121-95A67BBCDB76}"/>
              </a:ext>
            </a:extLst>
          </p:cNvPr>
          <p:cNvPicPr>
            <a:picLocks noChangeAspect="1"/>
          </p:cNvPicPr>
          <p:nvPr/>
        </p:nvPicPr>
        <p:blipFill>
          <a:blip r:embed="rId3"/>
          <a:stretch>
            <a:fillRect/>
          </a:stretch>
        </p:blipFill>
        <p:spPr>
          <a:xfrm>
            <a:off x="1860029" y="2524585"/>
            <a:ext cx="9027706" cy="4266004"/>
          </a:xfrm>
          <a:prstGeom prst="rect">
            <a:avLst/>
          </a:prstGeom>
        </p:spPr>
      </p:pic>
      <p:sp>
        <p:nvSpPr>
          <p:cNvPr id="2" name="Title 1">
            <a:extLst>
              <a:ext uri="{FF2B5EF4-FFF2-40B4-BE49-F238E27FC236}">
                <a16:creationId xmlns:a16="http://schemas.microsoft.com/office/drawing/2014/main" id="{BA4C9D98-19BB-4A63-9AEE-D10E646D5CFF}"/>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CB22BBCC-F61B-418B-B782-062FF2B8756C}"/>
              </a:ext>
            </a:extLst>
          </p:cNvPr>
          <p:cNvSpPr>
            <a:spLocks noGrp="1"/>
          </p:cNvSpPr>
          <p:nvPr>
            <p:ph idx="1"/>
          </p:nvPr>
        </p:nvSpPr>
        <p:spPr>
          <a:xfrm>
            <a:off x="838200" y="1435395"/>
            <a:ext cx="10515600" cy="2849526"/>
          </a:xfrm>
        </p:spPr>
        <p:txBody>
          <a:bodyPr/>
          <a:lstStyle/>
          <a:p>
            <a:r>
              <a:rPr lang="hr-HR" dirty="0" err="1"/>
              <a:t>There</a:t>
            </a:r>
            <a:r>
              <a:rPr lang="hr-HR" dirty="0"/>
              <a:t> </a:t>
            </a:r>
            <a:r>
              <a:rPr lang="hr-HR" dirty="0" err="1"/>
              <a:t>is</a:t>
            </a:r>
            <a:r>
              <a:rPr lang="hr-HR" dirty="0"/>
              <a:t> no </a:t>
            </a:r>
            <a:r>
              <a:rPr lang="en-US" dirty="0"/>
              <a:t> annotated data for our task</a:t>
            </a:r>
            <a:endParaRPr lang="hr-HR" dirty="0"/>
          </a:p>
          <a:p>
            <a:r>
              <a:rPr lang="hr-HR" dirty="0"/>
              <a:t>W</a:t>
            </a:r>
            <a:r>
              <a:rPr lang="en-US" dirty="0"/>
              <a:t>e collected videos from YouTube of highway traffic monitoring</a:t>
            </a:r>
            <a:endParaRPr lang="hr-HR" dirty="0"/>
          </a:p>
          <a:p>
            <a:r>
              <a:rPr lang="hr-HR" dirty="0" err="1"/>
              <a:t>Cars</a:t>
            </a:r>
            <a:r>
              <a:rPr lang="hr-HR" dirty="0"/>
              <a:t>, </a:t>
            </a:r>
            <a:r>
              <a:rPr lang="hr-HR" dirty="0" err="1"/>
              <a:t>trucks</a:t>
            </a:r>
            <a:r>
              <a:rPr lang="hr-HR" dirty="0"/>
              <a:t>, </a:t>
            </a:r>
            <a:r>
              <a:rPr lang="hr-HR" dirty="0" err="1"/>
              <a:t>and</a:t>
            </a:r>
            <a:r>
              <a:rPr lang="hr-HR" dirty="0"/>
              <a:t> </a:t>
            </a:r>
            <a:r>
              <a:rPr lang="hr-HR" dirty="0" err="1"/>
              <a:t>motorcycles</a:t>
            </a:r>
            <a:endParaRPr lang="hr-HR" dirty="0"/>
          </a:p>
          <a:p>
            <a:r>
              <a:rPr lang="hr-HR" dirty="0" err="1"/>
              <a:t>Our</a:t>
            </a:r>
            <a:r>
              <a:rPr lang="hr-HR" dirty="0"/>
              <a:t> </a:t>
            </a:r>
            <a:r>
              <a:rPr lang="hr-HR" dirty="0" err="1"/>
              <a:t>dataset</a:t>
            </a:r>
            <a:r>
              <a:rPr lang="hr-HR" dirty="0"/>
              <a:t>: 34 min</a:t>
            </a:r>
            <a:endParaRPr lang="en-US" dirty="0"/>
          </a:p>
        </p:txBody>
      </p:sp>
    </p:spTree>
    <p:extLst>
      <p:ext uri="{BB962C8B-B14F-4D97-AF65-F5344CB8AC3E}">
        <p14:creationId xmlns:p14="http://schemas.microsoft.com/office/powerpoint/2010/main" val="334782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2760-F05F-42F9-90E9-72E25816C130}"/>
              </a:ext>
            </a:extLst>
          </p:cNvPr>
          <p:cNvSpPr>
            <a:spLocks noGrp="1"/>
          </p:cNvSpPr>
          <p:nvPr>
            <p:ph type="title"/>
          </p:nvPr>
        </p:nvSpPr>
        <p:spPr/>
        <p:txBody>
          <a:bodyPr/>
          <a:lstStyle/>
          <a:p>
            <a:r>
              <a:rPr lang="en-US" dirty="0"/>
              <a:t>Vehicle detection and tracking</a:t>
            </a:r>
          </a:p>
        </p:txBody>
      </p:sp>
      <p:sp>
        <p:nvSpPr>
          <p:cNvPr id="3" name="Content Placeholder 2">
            <a:extLst>
              <a:ext uri="{FF2B5EF4-FFF2-40B4-BE49-F238E27FC236}">
                <a16:creationId xmlns:a16="http://schemas.microsoft.com/office/drawing/2014/main" id="{A70FB4FC-459F-4F72-B2CF-B47BFD60FB62}"/>
              </a:ext>
            </a:extLst>
          </p:cNvPr>
          <p:cNvSpPr>
            <a:spLocks noGrp="1"/>
          </p:cNvSpPr>
          <p:nvPr>
            <p:ph idx="1"/>
          </p:nvPr>
        </p:nvSpPr>
        <p:spPr>
          <a:xfrm>
            <a:off x="838200" y="1446028"/>
            <a:ext cx="11353800" cy="5411972"/>
          </a:xfrm>
        </p:spPr>
        <p:txBody>
          <a:bodyPr>
            <a:normAutofit/>
          </a:bodyPr>
          <a:lstStyle/>
          <a:p>
            <a:r>
              <a:rPr lang="hr-HR" dirty="0" err="1"/>
              <a:t>Multiple</a:t>
            </a:r>
            <a:r>
              <a:rPr lang="hr-HR" dirty="0"/>
              <a:t> </a:t>
            </a:r>
            <a:r>
              <a:rPr lang="hr-HR" dirty="0" err="1"/>
              <a:t>vehicles</a:t>
            </a:r>
            <a:r>
              <a:rPr lang="hr-HR" dirty="0"/>
              <a:t> </a:t>
            </a:r>
            <a:r>
              <a:rPr lang="en-US" dirty="0"/>
              <a:t>moving at the same time </a:t>
            </a:r>
            <a:r>
              <a:rPr lang="hr-HR" dirty="0"/>
              <a:t> </a:t>
            </a:r>
          </a:p>
          <a:p>
            <a:pPr lvl="1"/>
            <a:r>
              <a:rPr lang="en-US" b="1" dirty="0"/>
              <a:t>algorithm for multiple object tracking (MOT</a:t>
            </a:r>
            <a:r>
              <a:rPr lang="hr-HR" b="1" dirty="0"/>
              <a:t>)</a:t>
            </a:r>
          </a:p>
          <a:p>
            <a:r>
              <a:rPr lang="hr-HR" b="1" dirty="0" err="1"/>
              <a:t>Tracking-by-detection</a:t>
            </a:r>
            <a:endParaRPr lang="hr-HR" b="1" dirty="0"/>
          </a:p>
          <a:p>
            <a:pPr lvl="1"/>
            <a:r>
              <a:rPr lang="hr-HR" dirty="0" err="1"/>
              <a:t>Vehicle</a:t>
            </a:r>
            <a:r>
              <a:rPr lang="hr-HR" dirty="0"/>
              <a:t> </a:t>
            </a:r>
            <a:r>
              <a:rPr lang="hr-HR" dirty="0" err="1"/>
              <a:t>detection</a:t>
            </a:r>
            <a:r>
              <a:rPr lang="hr-HR" dirty="0"/>
              <a:t>: </a:t>
            </a:r>
            <a:r>
              <a:rPr lang="hr-HR" b="1" dirty="0"/>
              <a:t>YOLOv4</a:t>
            </a:r>
          </a:p>
          <a:p>
            <a:pPr lvl="2"/>
            <a:r>
              <a:rPr lang="en-US" sz="1800" b="0" i="0" u="none" strike="noStrike" dirty="0">
                <a:solidFill>
                  <a:srgbClr val="000000"/>
                </a:solidFill>
                <a:effectLst/>
                <a:latin typeface="Calibri" panose="020F0502020204030204" pitchFamily="34" charset="0"/>
              </a:rPr>
              <a:t>can detect in real time multiple objects in a single frame</a:t>
            </a:r>
            <a:endParaRPr lang="hr-HR" sz="1800" b="0" i="0" u="none" strike="noStrike" dirty="0">
              <a:solidFill>
                <a:srgbClr val="000000"/>
              </a:solidFill>
              <a:effectLst/>
              <a:latin typeface="Calibri" panose="020F0502020204030204" pitchFamily="34" charset="0"/>
            </a:endParaRPr>
          </a:p>
          <a:p>
            <a:pPr lvl="2"/>
            <a:r>
              <a:rPr lang="hr-HR" sz="1800" b="0" i="0" u="none" strike="noStrike" dirty="0">
                <a:solidFill>
                  <a:srgbClr val="000000"/>
                </a:solidFill>
                <a:effectLst/>
                <a:latin typeface="Calibri" panose="020F0502020204030204" pitchFamily="34" charset="0"/>
              </a:rPr>
              <a:t>w</a:t>
            </a:r>
            <a:r>
              <a:rPr lang="en-US" sz="1800" b="0" i="0" u="none" strike="noStrike" dirty="0">
                <a:solidFill>
                  <a:srgbClr val="000000"/>
                </a:solidFill>
                <a:effectLst/>
                <a:latin typeface="Calibri" panose="020F0502020204030204" pitchFamily="34" charset="0"/>
              </a:rPr>
              <a:t>e used the obtained detection to steer the tracking process</a:t>
            </a:r>
            <a:endParaRPr lang="hr-HR" sz="1800" b="0" i="0" u="none" strike="noStrike" dirty="0">
              <a:solidFill>
                <a:srgbClr val="000000"/>
              </a:solidFill>
              <a:effectLst/>
              <a:latin typeface="Calibri" panose="020F0502020204030204" pitchFamily="34" charset="0"/>
            </a:endParaRPr>
          </a:p>
          <a:p>
            <a:pPr lvl="2"/>
            <a:r>
              <a:rPr lang="en-US" sz="1800" b="0" i="0" u="none" strike="noStrike" dirty="0">
                <a:solidFill>
                  <a:srgbClr val="000000"/>
                </a:solidFill>
                <a:effectLst/>
                <a:latin typeface="Calibri" panose="020F0502020204030204" pitchFamily="34" charset="0"/>
              </a:rPr>
              <a:t>the tracker may use the information it can obtain from the detected bounding boxes, e.g. the locations of box centroid, their dimensions, the relative position from the boxes in previous frames, or some visual features extracted from the image</a:t>
            </a:r>
            <a:endParaRPr lang="hr-HR" sz="1800" b="0" i="0" u="none" strike="noStrike" dirty="0">
              <a:solidFill>
                <a:srgbClr val="000000"/>
              </a:solidFill>
              <a:effectLst/>
              <a:latin typeface="Calibri" panose="020F0502020204030204" pitchFamily="34" charset="0"/>
            </a:endParaRPr>
          </a:p>
          <a:p>
            <a:pPr lvl="2"/>
            <a:endParaRPr lang="hr-HR" sz="1600" b="0" i="0" u="none" strike="noStrike" dirty="0">
              <a:solidFill>
                <a:srgbClr val="000000"/>
              </a:solidFill>
              <a:effectLst/>
              <a:latin typeface="Calibri" panose="020F0502020204030204" pitchFamily="34" charset="0"/>
            </a:endParaRPr>
          </a:p>
          <a:p>
            <a:pPr lvl="1"/>
            <a:r>
              <a:rPr lang="hr-HR" dirty="0" err="1"/>
              <a:t>Vehicle</a:t>
            </a:r>
            <a:r>
              <a:rPr lang="hr-HR" dirty="0"/>
              <a:t> </a:t>
            </a:r>
            <a:r>
              <a:rPr lang="hr-HR" dirty="0" err="1"/>
              <a:t>tracking</a:t>
            </a:r>
            <a:r>
              <a:rPr lang="hr-HR" dirty="0"/>
              <a:t>: </a:t>
            </a:r>
            <a:r>
              <a:rPr lang="hr-HR" b="1" dirty="0"/>
              <a:t>DeepSORT</a:t>
            </a:r>
          </a:p>
          <a:p>
            <a:pPr lvl="2"/>
            <a:r>
              <a:rPr lang="en-US" sz="1800" b="0" i="0" u="none" strike="noStrike" dirty="0">
                <a:solidFill>
                  <a:srgbClr val="000000"/>
                </a:solidFill>
                <a:effectLst/>
                <a:latin typeface="Calibri" panose="020F0502020204030204" pitchFamily="34" charset="0"/>
              </a:rPr>
              <a:t>goal of the tracker itself is to associate the obtained bounding boxes in different frames together so that the boxes containing the same vehicle are assigned the same unique ID</a:t>
            </a:r>
            <a:endParaRPr lang="hr-HR" sz="1800" b="0" i="0" u="none" strike="noStrike" dirty="0">
              <a:solidFill>
                <a:srgbClr val="000000"/>
              </a:solidFill>
              <a:effectLst/>
              <a:latin typeface="Calibri" panose="020F0502020204030204" pitchFamily="34" charset="0"/>
            </a:endParaRPr>
          </a:p>
          <a:p>
            <a:pPr lvl="2"/>
            <a:r>
              <a:rPr lang="hr-HR" sz="1800" b="0" i="0" u="none" strike="noStrike" dirty="0">
                <a:solidFill>
                  <a:srgbClr val="000000"/>
                </a:solidFill>
                <a:effectLst/>
                <a:latin typeface="Calibri" panose="020F0502020204030204" pitchFamily="34" charset="0"/>
              </a:rPr>
              <a:t>i</a:t>
            </a:r>
            <a:r>
              <a:rPr lang="en-US" sz="1800" b="0" i="0" u="none" strike="noStrike" dirty="0">
                <a:solidFill>
                  <a:srgbClr val="000000"/>
                </a:solidFill>
                <a:effectLst/>
                <a:latin typeface="Calibri" panose="020F0502020204030204" pitchFamily="34" charset="0"/>
              </a:rPr>
              <a:t>t uses the information about appearance of the tracked objects and considers only information about the current and previous frames to make predictions about the current frame without the need to process the entire video at once</a:t>
            </a:r>
            <a:endParaRPr lang="hr-HR" b="1" dirty="0"/>
          </a:p>
        </p:txBody>
      </p:sp>
    </p:spTree>
    <p:extLst>
      <p:ext uri="{BB962C8B-B14F-4D97-AF65-F5344CB8AC3E}">
        <p14:creationId xmlns:p14="http://schemas.microsoft.com/office/powerpoint/2010/main" val="2450104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9834-3A2F-4002-A433-9BE5269FED68}"/>
              </a:ext>
            </a:extLst>
          </p:cNvPr>
          <p:cNvSpPr>
            <a:spLocks noGrp="1"/>
          </p:cNvSpPr>
          <p:nvPr>
            <p:ph type="title"/>
          </p:nvPr>
        </p:nvSpPr>
        <p:spPr/>
        <p:txBody>
          <a:bodyPr/>
          <a:lstStyle/>
          <a:p>
            <a:r>
              <a:rPr lang="hr-HR" dirty="0" err="1"/>
              <a:t>Challenges</a:t>
            </a:r>
            <a:r>
              <a:rPr lang="hr-HR" dirty="0"/>
              <a:t> </a:t>
            </a:r>
            <a:r>
              <a:rPr lang="hr-HR" dirty="0" err="1"/>
              <a:t>regarding</a:t>
            </a:r>
            <a:r>
              <a:rPr lang="hr-HR" dirty="0"/>
              <a:t> </a:t>
            </a:r>
            <a:r>
              <a:rPr lang="hr-HR" dirty="0" err="1"/>
              <a:t>detection</a:t>
            </a:r>
            <a:r>
              <a:rPr lang="hr-HR" dirty="0"/>
              <a:t> </a:t>
            </a:r>
            <a:r>
              <a:rPr lang="hr-HR" dirty="0" err="1"/>
              <a:t>and</a:t>
            </a:r>
            <a:r>
              <a:rPr lang="hr-HR" dirty="0"/>
              <a:t> </a:t>
            </a:r>
            <a:r>
              <a:rPr lang="hr-HR" dirty="0" err="1"/>
              <a:t>tracking</a:t>
            </a:r>
            <a:endParaRPr lang="en-US" dirty="0"/>
          </a:p>
        </p:txBody>
      </p:sp>
      <p:sp>
        <p:nvSpPr>
          <p:cNvPr id="3" name="Content Placeholder 2">
            <a:extLst>
              <a:ext uri="{FF2B5EF4-FFF2-40B4-BE49-F238E27FC236}">
                <a16:creationId xmlns:a16="http://schemas.microsoft.com/office/drawing/2014/main" id="{56D0795B-6B43-4E8A-B2E4-A513AA743C4F}"/>
              </a:ext>
            </a:extLst>
          </p:cNvPr>
          <p:cNvSpPr>
            <a:spLocks noGrp="1"/>
          </p:cNvSpPr>
          <p:nvPr>
            <p:ph idx="1"/>
          </p:nvPr>
        </p:nvSpPr>
        <p:spPr>
          <a:xfrm>
            <a:off x="6464594" y="1825625"/>
            <a:ext cx="4976039" cy="1077063"/>
          </a:xfrm>
        </p:spPr>
        <p:txBody>
          <a:bodyPr/>
          <a:lstStyle/>
          <a:p>
            <a:pPr marL="0" indent="0">
              <a:buNone/>
            </a:pPr>
            <a:r>
              <a:rPr lang="hr-HR" dirty="0"/>
              <a:t>← </a:t>
            </a:r>
            <a:r>
              <a:rPr lang="hr-HR" b="1" dirty="0" err="1"/>
              <a:t>Vehicles</a:t>
            </a:r>
            <a:r>
              <a:rPr lang="hr-HR" b="1" dirty="0"/>
              <a:t> at </a:t>
            </a:r>
            <a:r>
              <a:rPr lang="hr-HR" b="1" dirty="0" err="1"/>
              <a:t>significant</a:t>
            </a:r>
            <a:r>
              <a:rPr lang="hr-HR" b="1" dirty="0"/>
              <a:t> distance </a:t>
            </a:r>
            <a:r>
              <a:rPr lang="hr-HR" b="1" dirty="0" err="1"/>
              <a:t>from</a:t>
            </a:r>
            <a:r>
              <a:rPr lang="hr-HR" b="1" dirty="0"/>
              <a:t> </a:t>
            </a:r>
            <a:r>
              <a:rPr lang="hr-HR" b="1" dirty="0" err="1"/>
              <a:t>the</a:t>
            </a:r>
            <a:r>
              <a:rPr lang="hr-HR" b="1" dirty="0"/>
              <a:t> </a:t>
            </a:r>
            <a:r>
              <a:rPr lang="hr-HR" b="1" dirty="0" err="1"/>
              <a:t>camera</a:t>
            </a:r>
            <a:endParaRPr lang="hr-HR" b="1" dirty="0"/>
          </a:p>
          <a:p>
            <a:endParaRPr lang="en-US" dirty="0"/>
          </a:p>
        </p:txBody>
      </p:sp>
      <p:pic>
        <p:nvPicPr>
          <p:cNvPr id="4" name="Content Placeholder 4" descr="A screenshot of a video game&#10;&#10;Description automatically generated with medium confidence">
            <a:extLst>
              <a:ext uri="{FF2B5EF4-FFF2-40B4-BE49-F238E27FC236}">
                <a16:creationId xmlns:a16="http://schemas.microsoft.com/office/drawing/2014/main" id="{20120FDD-001F-4CAA-8675-8718AC982EDC}"/>
              </a:ext>
            </a:extLst>
          </p:cNvPr>
          <p:cNvPicPr>
            <a:picLocks noChangeAspect="1"/>
          </p:cNvPicPr>
          <p:nvPr/>
        </p:nvPicPr>
        <p:blipFill rotWithShape="1">
          <a:blip r:embed="rId2">
            <a:extLst>
              <a:ext uri="{28A0092B-C50C-407E-A947-70E740481C1C}">
                <a14:useLocalDpi xmlns:a14="http://schemas.microsoft.com/office/drawing/2010/main" val="0"/>
              </a:ext>
            </a:extLst>
          </a:blip>
          <a:srcRect l="12808" r="25791"/>
          <a:stretch/>
        </p:blipFill>
        <p:spPr>
          <a:xfrm>
            <a:off x="490115" y="1572771"/>
            <a:ext cx="5605885" cy="3763814"/>
          </a:xfrm>
          <a:prstGeom prst="rect">
            <a:avLst/>
          </a:prstGeom>
        </p:spPr>
      </p:pic>
      <p:pic>
        <p:nvPicPr>
          <p:cNvPr id="6" name="Picture 5" descr="A screenshot of a video game&#10;&#10;Description automatically generated with medium confidence">
            <a:extLst>
              <a:ext uri="{FF2B5EF4-FFF2-40B4-BE49-F238E27FC236}">
                <a16:creationId xmlns:a16="http://schemas.microsoft.com/office/drawing/2014/main" id="{100C346A-04D9-4AAD-9735-F25F44C35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715" y="3157870"/>
            <a:ext cx="5789374" cy="3610493"/>
          </a:xfrm>
          <a:prstGeom prst="rect">
            <a:avLst/>
          </a:prstGeom>
        </p:spPr>
      </p:pic>
      <p:sp>
        <p:nvSpPr>
          <p:cNvPr id="7" name="Content Placeholder 2">
            <a:extLst>
              <a:ext uri="{FF2B5EF4-FFF2-40B4-BE49-F238E27FC236}">
                <a16:creationId xmlns:a16="http://schemas.microsoft.com/office/drawing/2014/main" id="{11AE3EB9-C963-4B87-AE18-9AAF711A521F}"/>
              </a:ext>
            </a:extLst>
          </p:cNvPr>
          <p:cNvSpPr txBox="1">
            <a:spLocks/>
          </p:cNvSpPr>
          <p:nvPr/>
        </p:nvSpPr>
        <p:spPr>
          <a:xfrm>
            <a:off x="2836743" y="5780937"/>
            <a:ext cx="3999993" cy="1077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r-HR" b="1" dirty="0" err="1"/>
              <a:t>Missing</a:t>
            </a:r>
            <a:r>
              <a:rPr lang="hr-HR" b="1" dirty="0"/>
              <a:t> </a:t>
            </a:r>
            <a:r>
              <a:rPr lang="hr-HR" b="1" dirty="0" err="1"/>
              <a:t>detection</a:t>
            </a:r>
            <a:r>
              <a:rPr lang="hr-HR" b="1" dirty="0"/>
              <a:t> →</a:t>
            </a:r>
          </a:p>
          <a:p>
            <a:endParaRPr lang="en-US" b="1" dirty="0"/>
          </a:p>
        </p:txBody>
      </p:sp>
    </p:spTree>
    <p:extLst>
      <p:ext uri="{BB962C8B-B14F-4D97-AF65-F5344CB8AC3E}">
        <p14:creationId xmlns:p14="http://schemas.microsoft.com/office/powerpoint/2010/main" val="97504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9834-3A2F-4002-A433-9BE5269FED68}"/>
              </a:ext>
            </a:extLst>
          </p:cNvPr>
          <p:cNvSpPr>
            <a:spLocks noGrp="1"/>
          </p:cNvSpPr>
          <p:nvPr>
            <p:ph type="title"/>
          </p:nvPr>
        </p:nvSpPr>
        <p:spPr/>
        <p:txBody>
          <a:bodyPr/>
          <a:lstStyle/>
          <a:p>
            <a:r>
              <a:rPr lang="hr-HR" dirty="0" err="1"/>
              <a:t>Challenges</a:t>
            </a:r>
            <a:r>
              <a:rPr lang="hr-HR" dirty="0"/>
              <a:t> </a:t>
            </a:r>
            <a:r>
              <a:rPr lang="hr-HR" dirty="0" err="1"/>
              <a:t>regarding</a:t>
            </a:r>
            <a:r>
              <a:rPr lang="hr-HR" dirty="0"/>
              <a:t> </a:t>
            </a:r>
            <a:r>
              <a:rPr lang="hr-HR" dirty="0" err="1"/>
              <a:t>detection</a:t>
            </a:r>
            <a:r>
              <a:rPr lang="hr-HR" dirty="0"/>
              <a:t> </a:t>
            </a:r>
            <a:r>
              <a:rPr lang="hr-HR" dirty="0" err="1"/>
              <a:t>and</a:t>
            </a:r>
            <a:r>
              <a:rPr lang="hr-HR" dirty="0"/>
              <a:t> </a:t>
            </a:r>
            <a:r>
              <a:rPr lang="hr-HR" dirty="0" err="1"/>
              <a:t>tracking</a:t>
            </a:r>
            <a:endParaRPr lang="en-US" dirty="0"/>
          </a:p>
        </p:txBody>
      </p:sp>
      <p:sp>
        <p:nvSpPr>
          <p:cNvPr id="3" name="Content Placeholder 2">
            <a:extLst>
              <a:ext uri="{FF2B5EF4-FFF2-40B4-BE49-F238E27FC236}">
                <a16:creationId xmlns:a16="http://schemas.microsoft.com/office/drawing/2014/main" id="{56D0795B-6B43-4E8A-B2E4-A513AA743C4F}"/>
              </a:ext>
            </a:extLst>
          </p:cNvPr>
          <p:cNvSpPr>
            <a:spLocks noGrp="1"/>
          </p:cNvSpPr>
          <p:nvPr>
            <p:ph idx="1"/>
          </p:nvPr>
        </p:nvSpPr>
        <p:spPr>
          <a:xfrm>
            <a:off x="6761891" y="1813406"/>
            <a:ext cx="4889205" cy="1077063"/>
          </a:xfrm>
        </p:spPr>
        <p:txBody>
          <a:bodyPr/>
          <a:lstStyle/>
          <a:p>
            <a:pPr marL="0" indent="0" algn="ctr">
              <a:buNone/>
            </a:pPr>
            <a:r>
              <a:rPr lang="hr-HR" b="1" dirty="0" err="1"/>
              <a:t>Occlusion</a:t>
            </a:r>
            <a:endParaRPr lang="hr-HR" b="1" dirty="0"/>
          </a:p>
          <a:p>
            <a:pPr marL="0" indent="0">
              <a:buNone/>
            </a:pPr>
            <a:r>
              <a:rPr lang="hr-HR" b="1" dirty="0"/>
              <a:t>                           </a:t>
            </a:r>
            <a:r>
              <a:rPr lang="en-US" b="1" dirty="0"/>
              <a:t>↓</a:t>
            </a:r>
          </a:p>
        </p:txBody>
      </p:sp>
      <p:sp>
        <p:nvSpPr>
          <p:cNvPr id="11" name="Content Placeholder 2">
            <a:extLst>
              <a:ext uri="{FF2B5EF4-FFF2-40B4-BE49-F238E27FC236}">
                <a16:creationId xmlns:a16="http://schemas.microsoft.com/office/drawing/2014/main" id="{9BF5EF20-088C-469D-BA66-7916FAF44381}"/>
              </a:ext>
            </a:extLst>
          </p:cNvPr>
          <p:cNvSpPr txBox="1">
            <a:spLocks/>
          </p:cNvSpPr>
          <p:nvPr/>
        </p:nvSpPr>
        <p:spPr>
          <a:xfrm>
            <a:off x="1058146" y="5368016"/>
            <a:ext cx="4889205" cy="1489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r-HR" dirty="0" err="1"/>
              <a:t>The</a:t>
            </a:r>
            <a:r>
              <a:rPr lang="hr-HR" dirty="0"/>
              <a:t> car-153 </a:t>
            </a:r>
            <a:r>
              <a:rPr lang="hr-HR" dirty="0" err="1"/>
              <a:t>is</a:t>
            </a:r>
            <a:r>
              <a:rPr lang="hr-HR" dirty="0"/>
              <a:t> </a:t>
            </a:r>
            <a:r>
              <a:rPr lang="hr-HR" dirty="0" err="1"/>
              <a:t>occluded</a:t>
            </a:r>
            <a:r>
              <a:rPr lang="hr-HR" dirty="0"/>
              <a:t> </a:t>
            </a:r>
            <a:r>
              <a:rPr lang="hr-HR" dirty="0" err="1"/>
              <a:t>by</a:t>
            </a:r>
            <a:r>
              <a:rPr lang="hr-HR" dirty="0"/>
              <a:t> </a:t>
            </a:r>
            <a:r>
              <a:rPr lang="hr-HR" dirty="0" err="1"/>
              <a:t>the</a:t>
            </a:r>
            <a:r>
              <a:rPr lang="hr-HR" dirty="0"/>
              <a:t> truck-148</a:t>
            </a:r>
          </a:p>
        </p:txBody>
      </p:sp>
      <p:pic>
        <p:nvPicPr>
          <p:cNvPr id="17" name="Picture 16" descr="A picture containing text, way, scene, road&#10;&#10;Description automatically generated">
            <a:extLst>
              <a:ext uri="{FF2B5EF4-FFF2-40B4-BE49-F238E27FC236}">
                <a16:creationId xmlns:a16="http://schemas.microsoft.com/office/drawing/2014/main" id="{825EE3C6-59F2-4501-A37A-C4668E628490}"/>
              </a:ext>
            </a:extLst>
          </p:cNvPr>
          <p:cNvPicPr>
            <a:picLocks noChangeAspect="1"/>
          </p:cNvPicPr>
          <p:nvPr/>
        </p:nvPicPr>
        <p:blipFill rotWithShape="1">
          <a:blip r:embed="rId2">
            <a:extLst>
              <a:ext uri="{28A0092B-C50C-407E-A947-70E740481C1C}">
                <a14:useLocalDpi xmlns:a14="http://schemas.microsoft.com/office/drawing/2010/main" val="0"/>
              </a:ext>
            </a:extLst>
          </a:blip>
          <a:srcRect r="44105" b="523"/>
          <a:stretch/>
        </p:blipFill>
        <p:spPr>
          <a:xfrm>
            <a:off x="1058146" y="1653474"/>
            <a:ext cx="5310025" cy="3089060"/>
          </a:xfrm>
          <a:prstGeom prst="rect">
            <a:avLst/>
          </a:prstGeom>
        </p:spPr>
      </p:pic>
      <p:pic>
        <p:nvPicPr>
          <p:cNvPr id="19" name="Picture 18" descr="A screenshot of a video game&#10;&#10;Description automatically generated with low confidence">
            <a:extLst>
              <a:ext uri="{FF2B5EF4-FFF2-40B4-BE49-F238E27FC236}">
                <a16:creationId xmlns:a16="http://schemas.microsoft.com/office/drawing/2014/main" id="{8AA4E2D4-E97E-4ABC-9FD5-E26E71FAF61D}"/>
              </a:ext>
            </a:extLst>
          </p:cNvPr>
          <p:cNvPicPr>
            <a:picLocks noChangeAspect="1"/>
          </p:cNvPicPr>
          <p:nvPr/>
        </p:nvPicPr>
        <p:blipFill rotWithShape="1">
          <a:blip r:embed="rId3">
            <a:extLst>
              <a:ext uri="{28A0092B-C50C-407E-A947-70E740481C1C}">
                <a14:useLocalDpi xmlns:a14="http://schemas.microsoft.com/office/drawing/2010/main" val="0"/>
              </a:ext>
            </a:extLst>
          </a:blip>
          <a:srcRect l="-635" r="31629" b="-8987"/>
          <a:stretch/>
        </p:blipFill>
        <p:spPr>
          <a:xfrm>
            <a:off x="6761891" y="3307859"/>
            <a:ext cx="5189104" cy="3401695"/>
          </a:xfrm>
          <a:prstGeom prst="rect">
            <a:avLst/>
          </a:prstGeom>
        </p:spPr>
      </p:pic>
    </p:spTree>
    <p:extLst>
      <p:ext uri="{BB962C8B-B14F-4D97-AF65-F5344CB8AC3E}">
        <p14:creationId xmlns:p14="http://schemas.microsoft.com/office/powerpoint/2010/main" val="129080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9834-3A2F-4002-A433-9BE5269FED68}"/>
              </a:ext>
            </a:extLst>
          </p:cNvPr>
          <p:cNvSpPr>
            <a:spLocks noGrp="1"/>
          </p:cNvSpPr>
          <p:nvPr>
            <p:ph type="title"/>
          </p:nvPr>
        </p:nvSpPr>
        <p:spPr/>
        <p:txBody>
          <a:bodyPr/>
          <a:lstStyle/>
          <a:p>
            <a:r>
              <a:rPr lang="hr-HR" dirty="0" err="1"/>
              <a:t>Challenges</a:t>
            </a:r>
            <a:r>
              <a:rPr lang="hr-HR" dirty="0"/>
              <a:t> </a:t>
            </a:r>
            <a:r>
              <a:rPr lang="hr-HR" dirty="0" err="1"/>
              <a:t>regarding</a:t>
            </a:r>
            <a:r>
              <a:rPr lang="hr-HR" dirty="0"/>
              <a:t> </a:t>
            </a:r>
            <a:r>
              <a:rPr lang="hr-HR" dirty="0" err="1"/>
              <a:t>detection</a:t>
            </a:r>
            <a:r>
              <a:rPr lang="hr-HR" dirty="0"/>
              <a:t> </a:t>
            </a:r>
            <a:r>
              <a:rPr lang="hr-HR" dirty="0" err="1"/>
              <a:t>and</a:t>
            </a:r>
            <a:r>
              <a:rPr lang="hr-HR" dirty="0"/>
              <a:t> </a:t>
            </a:r>
            <a:r>
              <a:rPr lang="hr-HR" dirty="0" err="1"/>
              <a:t>tracking</a:t>
            </a:r>
            <a:endParaRPr lang="en-US" dirty="0"/>
          </a:p>
        </p:txBody>
      </p:sp>
      <p:sp>
        <p:nvSpPr>
          <p:cNvPr id="3" name="Content Placeholder 2">
            <a:extLst>
              <a:ext uri="{FF2B5EF4-FFF2-40B4-BE49-F238E27FC236}">
                <a16:creationId xmlns:a16="http://schemas.microsoft.com/office/drawing/2014/main" id="{56D0795B-6B43-4E8A-B2E4-A513AA743C4F}"/>
              </a:ext>
            </a:extLst>
          </p:cNvPr>
          <p:cNvSpPr>
            <a:spLocks noGrp="1"/>
          </p:cNvSpPr>
          <p:nvPr>
            <p:ph idx="1"/>
          </p:nvPr>
        </p:nvSpPr>
        <p:spPr>
          <a:xfrm>
            <a:off x="6761891" y="1813406"/>
            <a:ext cx="4889205" cy="1077063"/>
          </a:xfrm>
        </p:spPr>
        <p:txBody>
          <a:bodyPr/>
          <a:lstStyle/>
          <a:p>
            <a:pPr marL="0" indent="0" algn="ctr">
              <a:buNone/>
            </a:pPr>
            <a:r>
              <a:rPr lang="hr-HR" b="1" dirty="0"/>
              <a:t>Re-</a:t>
            </a:r>
            <a:r>
              <a:rPr lang="hr-HR" b="1" dirty="0" err="1"/>
              <a:t>identification</a:t>
            </a:r>
            <a:r>
              <a:rPr lang="hr-HR" b="1" dirty="0"/>
              <a:t> problem</a:t>
            </a:r>
          </a:p>
          <a:p>
            <a:pPr marL="0" indent="0">
              <a:buNone/>
            </a:pPr>
            <a:r>
              <a:rPr lang="hr-HR" b="1" dirty="0"/>
              <a:t>                           </a:t>
            </a:r>
            <a:r>
              <a:rPr lang="en-US" b="1" dirty="0"/>
              <a:t>↓</a:t>
            </a:r>
          </a:p>
        </p:txBody>
      </p:sp>
      <p:pic>
        <p:nvPicPr>
          <p:cNvPr id="8" name="Picture 7" descr="A screenshot of a video game&#10;&#10;Description automatically generated with low confidence">
            <a:extLst>
              <a:ext uri="{FF2B5EF4-FFF2-40B4-BE49-F238E27FC236}">
                <a16:creationId xmlns:a16="http://schemas.microsoft.com/office/drawing/2014/main" id="{45D887BD-A7DE-4F98-8E76-65508FCB2EDC}"/>
              </a:ext>
            </a:extLst>
          </p:cNvPr>
          <p:cNvPicPr>
            <a:picLocks noChangeAspect="1"/>
          </p:cNvPicPr>
          <p:nvPr/>
        </p:nvPicPr>
        <p:blipFill rotWithShape="1">
          <a:blip r:embed="rId2">
            <a:extLst>
              <a:ext uri="{28A0092B-C50C-407E-A947-70E740481C1C}">
                <a14:useLocalDpi xmlns:a14="http://schemas.microsoft.com/office/drawing/2010/main" val="0"/>
              </a:ext>
            </a:extLst>
          </a:blip>
          <a:srcRect l="7258" t="-782" r="38728" b="782"/>
          <a:stretch/>
        </p:blipFill>
        <p:spPr>
          <a:xfrm>
            <a:off x="6691216" y="2902688"/>
            <a:ext cx="4959880" cy="3257717"/>
          </a:xfrm>
          <a:prstGeom prst="rect">
            <a:avLst/>
          </a:prstGeom>
        </p:spPr>
      </p:pic>
      <p:sp>
        <p:nvSpPr>
          <p:cNvPr id="11" name="Content Placeholder 2">
            <a:extLst>
              <a:ext uri="{FF2B5EF4-FFF2-40B4-BE49-F238E27FC236}">
                <a16:creationId xmlns:a16="http://schemas.microsoft.com/office/drawing/2014/main" id="{9BF5EF20-088C-469D-BA66-7916FAF44381}"/>
              </a:ext>
            </a:extLst>
          </p:cNvPr>
          <p:cNvSpPr txBox="1">
            <a:spLocks/>
          </p:cNvSpPr>
          <p:nvPr/>
        </p:nvSpPr>
        <p:spPr>
          <a:xfrm>
            <a:off x="1058146" y="5368016"/>
            <a:ext cx="4889205" cy="1489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r-HR" dirty="0" err="1"/>
              <a:t>The</a:t>
            </a:r>
            <a:r>
              <a:rPr lang="hr-HR" dirty="0"/>
              <a:t> </a:t>
            </a:r>
            <a:r>
              <a:rPr lang="hr-HR" dirty="0" err="1"/>
              <a:t>tracker</a:t>
            </a:r>
            <a:r>
              <a:rPr lang="hr-HR" dirty="0"/>
              <a:t> </a:t>
            </a:r>
            <a:r>
              <a:rPr lang="hr-HR" dirty="0" err="1"/>
              <a:t>remembered</a:t>
            </a:r>
            <a:r>
              <a:rPr lang="hr-HR" dirty="0"/>
              <a:t> </a:t>
            </a:r>
            <a:r>
              <a:rPr lang="hr-HR" dirty="0" err="1"/>
              <a:t>the</a:t>
            </a:r>
            <a:r>
              <a:rPr lang="hr-HR" dirty="0"/>
              <a:t> </a:t>
            </a:r>
            <a:r>
              <a:rPr lang="hr-HR" dirty="0" err="1"/>
              <a:t>appearence</a:t>
            </a:r>
            <a:r>
              <a:rPr lang="hr-HR" dirty="0"/>
              <a:t> of </a:t>
            </a:r>
            <a:r>
              <a:rPr lang="hr-HR" dirty="0" err="1"/>
              <a:t>the</a:t>
            </a:r>
            <a:r>
              <a:rPr lang="hr-HR" dirty="0"/>
              <a:t> truck-6</a:t>
            </a:r>
          </a:p>
        </p:txBody>
      </p:sp>
      <p:pic>
        <p:nvPicPr>
          <p:cNvPr id="15" name="Picture 14">
            <a:extLst>
              <a:ext uri="{FF2B5EF4-FFF2-40B4-BE49-F238E27FC236}">
                <a16:creationId xmlns:a16="http://schemas.microsoft.com/office/drawing/2014/main" id="{B13D441D-A8D7-441C-87C0-8B8E0DA0E843}"/>
              </a:ext>
            </a:extLst>
          </p:cNvPr>
          <p:cNvPicPr>
            <a:picLocks noChangeAspect="1"/>
          </p:cNvPicPr>
          <p:nvPr/>
        </p:nvPicPr>
        <p:blipFill rotWithShape="1">
          <a:blip r:embed="rId3"/>
          <a:srcRect r="29058"/>
          <a:stretch/>
        </p:blipFill>
        <p:spPr>
          <a:xfrm>
            <a:off x="1058146" y="1527016"/>
            <a:ext cx="5109151" cy="3523448"/>
          </a:xfrm>
          <a:prstGeom prst="rect">
            <a:avLst/>
          </a:prstGeom>
        </p:spPr>
      </p:pic>
    </p:spTree>
    <p:extLst>
      <p:ext uri="{BB962C8B-B14F-4D97-AF65-F5344CB8AC3E}">
        <p14:creationId xmlns:p14="http://schemas.microsoft.com/office/powerpoint/2010/main" val="631171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9834-3A2F-4002-A433-9BE5269FED68}"/>
              </a:ext>
            </a:extLst>
          </p:cNvPr>
          <p:cNvSpPr>
            <a:spLocks noGrp="1"/>
          </p:cNvSpPr>
          <p:nvPr>
            <p:ph type="title"/>
          </p:nvPr>
        </p:nvSpPr>
        <p:spPr/>
        <p:txBody>
          <a:bodyPr/>
          <a:lstStyle/>
          <a:p>
            <a:r>
              <a:rPr lang="hr-HR" dirty="0" err="1"/>
              <a:t>Challenges</a:t>
            </a:r>
            <a:r>
              <a:rPr lang="hr-HR" dirty="0"/>
              <a:t> </a:t>
            </a:r>
            <a:r>
              <a:rPr lang="hr-HR" dirty="0" err="1"/>
              <a:t>regarding</a:t>
            </a:r>
            <a:r>
              <a:rPr lang="hr-HR" dirty="0"/>
              <a:t> </a:t>
            </a:r>
            <a:r>
              <a:rPr lang="hr-HR" dirty="0" err="1"/>
              <a:t>detection</a:t>
            </a:r>
            <a:r>
              <a:rPr lang="hr-HR" dirty="0"/>
              <a:t> </a:t>
            </a:r>
            <a:r>
              <a:rPr lang="hr-HR" dirty="0" err="1"/>
              <a:t>and</a:t>
            </a:r>
            <a:r>
              <a:rPr lang="hr-HR" dirty="0"/>
              <a:t> </a:t>
            </a:r>
            <a:r>
              <a:rPr lang="hr-HR" dirty="0" err="1"/>
              <a:t>tracking</a:t>
            </a:r>
            <a:endParaRPr lang="en-US" dirty="0"/>
          </a:p>
        </p:txBody>
      </p:sp>
      <p:sp>
        <p:nvSpPr>
          <p:cNvPr id="3" name="Content Placeholder 2">
            <a:extLst>
              <a:ext uri="{FF2B5EF4-FFF2-40B4-BE49-F238E27FC236}">
                <a16:creationId xmlns:a16="http://schemas.microsoft.com/office/drawing/2014/main" id="{56D0795B-6B43-4E8A-B2E4-A513AA743C4F}"/>
              </a:ext>
            </a:extLst>
          </p:cNvPr>
          <p:cNvSpPr>
            <a:spLocks noGrp="1"/>
          </p:cNvSpPr>
          <p:nvPr>
            <p:ph idx="1"/>
          </p:nvPr>
        </p:nvSpPr>
        <p:spPr>
          <a:xfrm>
            <a:off x="6761891" y="1813406"/>
            <a:ext cx="4889205" cy="1077063"/>
          </a:xfrm>
        </p:spPr>
        <p:txBody>
          <a:bodyPr>
            <a:normAutofit/>
          </a:bodyPr>
          <a:lstStyle/>
          <a:p>
            <a:pPr marL="0" indent="0" algn="ctr">
              <a:buNone/>
            </a:pPr>
            <a:r>
              <a:rPr lang="hr-HR" b="1" dirty="0" err="1"/>
              <a:t>False</a:t>
            </a:r>
            <a:r>
              <a:rPr lang="hr-HR" b="1" dirty="0"/>
              <a:t> </a:t>
            </a:r>
            <a:r>
              <a:rPr lang="hr-HR" b="1" dirty="0" err="1"/>
              <a:t>positive</a:t>
            </a:r>
            <a:endParaRPr lang="hr-HR" b="1" dirty="0"/>
          </a:p>
          <a:p>
            <a:pPr marL="0" indent="0" algn="ctr">
              <a:buNone/>
            </a:pPr>
            <a:r>
              <a:rPr lang="en-US" b="1" dirty="0"/>
              <a:t>↓</a:t>
            </a:r>
          </a:p>
        </p:txBody>
      </p:sp>
      <p:sp>
        <p:nvSpPr>
          <p:cNvPr id="11" name="Content Placeholder 2">
            <a:extLst>
              <a:ext uri="{FF2B5EF4-FFF2-40B4-BE49-F238E27FC236}">
                <a16:creationId xmlns:a16="http://schemas.microsoft.com/office/drawing/2014/main" id="{9BF5EF20-088C-469D-BA66-7916FAF44381}"/>
              </a:ext>
            </a:extLst>
          </p:cNvPr>
          <p:cNvSpPr txBox="1">
            <a:spLocks/>
          </p:cNvSpPr>
          <p:nvPr/>
        </p:nvSpPr>
        <p:spPr>
          <a:xfrm>
            <a:off x="1058146" y="5368016"/>
            <a:ext cx="4889205" cy="1124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r-HR" b="1" dirty="0"/>
              <a:t>↑</a:t>
            </a:r>
          </a:p>
          <a:p>
            <a:pPr marL="0" indent="0" algn="ctr">
              <a:buNone/>
            </a:pPr>
            <a:r>
              <a:rPr lang="hr-HR" b="1" dirty="0" err="1"/>
              <a:t>Multiple</a:t>
            </a:r>
            <a:r>
              <a:rPr lang="hr-HR" b="1" dirty="0"/>
              <a:t> </a:t>
            </a:r>
            <a:r>
              <a:rPr lang="hr-HR" b="1" dirty="0" err="1"/>
              <a:t>detections</a:t>
            </a:r>
            <a:endParaRPr lang="hr-HR" b="1" dirty="0"/>
          </a:p>
        </p:txBody>
      </p:sp>
      <p:pic>
        <p:nvPicPr>
          <p:cNvPr id="7" name="Picture 6">
            <a:extLst>
              <a:ext uri="{FF2B5EF4-FFF2-40B4-BE49-F238E27FC236}">
                <a16:creationId xmlns:a16="http://schemas.microsoft.com/office/drawing/2014/main" id="{CE4696CA-AC14-42F0-922A-FF80F57A8F69}"/>
              </a:ext>
            </a:extLst>
          </p:cNvPr>
          <p:cNvPicPr>
            <a:picLocks noChangeAspect="1"/>
          </p:cNvPicPr>
          <p:nvPr/>
        </p:nvPicPr>
        <p:blipFill rotWithShape="1">
          <a:blip r:embed="rId2"/>
          <a:srcRect r="16919"/>
          <a:stretch/>
        </p:blipFill>
        <p:spPr>
          <a:xfrm>
            <a:off x="6495190" y="2811428"/>
            <a:ext cx="5422605" cy="3301580"/>
          </a:xfrm>
          <a:prstGeom prst="rect">
            <a:avLst/>
          </a:prstGeom>
        </p:spPr>
      </p:pic>
      <p:pic>
        <p:nvPicPr>
          <p:cNvPr id="10" name="Picture 9" descr="A group of cars on a highway&#10;&#10;Description automatically generated with low confidence">
            <a:extLst>
              <a:ext uri="{FF2B5EF4-FFF2-40B4-BE49-F238E27FC236}">
                <a16:creationId xmlns:a16="http://schemas.microsoft.com/office/drawing/2014/main" id="{01000431-DC90-404F-9B7F-E35FBF6F45AB}"/>
              </a:ext>
            </a:extLst>
          </p:cNvPr>
          <p:cNvPicPr>
            <a:picLocks noChangeAspect="1"/>
          </p:cNvPicPr>
          <p:nvPr/>
        </p:nvPicPr>
        <p:blipFill rotWithShape="1">
          <a:blip r:embed="rId3">
            <a:extLst>
              <a:ext uri="{28A0092B-C50C-407E-A947-70E740481C1C}">
                <a14:useLocalDpi xmlns:a14="http://schemas.microsoft.com/office/drawing/2010/main" val="0"/>
              </a:ext>
            </a:extLst>
          </a:blip>
          <a:srcRect r="19918" b="14319"/>
          <a:stretch/>
        </p:blipFill>
        <p:spPr>
          <a:xfrm>
            <a:off x="838200" y="1509779"/>
            <a:ext cx="5304555" cy="3525869"/>
          </a:xfrm>
          <a:prstGeom prst="rect">
            <a:avLst/>
          </a:prstGeom>
        </p:spPr>
      </p:pic>
      <p:sp>
        <p:nvSpPr>
          <p:cNvPr id="13" name="Content Placeholder 2">
            <a:extLst>
              <a:ext uri="{FF2B5EF4-FFF2-40B4-BE49-F238E27FC236}">
                <a16:creationId xmlns:a16="http://schemas.microsoft.com/office/drawing/2014/main" id="{E5149517-2D57-4715-B24A-4F66E4361ED8}"/>
              </a:ext>
            </a:extLst>
          </p:cNvPr>
          <p:cNvSpPr txBox="1">
            <a:spLocks/>
          </p:cNvSpPr>
          <p:nvPr/>
        </p:nvSpPr>
        <p:spPr>
          <a:xfrm>
            <a:off x="6580251" y="6284827"/>
            <a:ext cx="6140982" cy="416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i="0" u="none" strike="noStrike" dirty="0">
                <a:solidFill>
                  <a:srgbClr val="000000"/>
                </a:solidFill>
                <a:effectLst/>
                <a:latin typeface="Calibri" panose="020F0502020204030204" pitchFamily="34" charset="0"/>
              </a:rPr>
              <a:t>there </a:t>
            </a:r>
            <a:r>
              <a:rPr lang="hr-HR" sz="1800" b="0" i="0" u="none" strike="noStrike" dirty="0" err="1">
                <a:solidFill>
                  <a:srgbClr val="000000"/>
                </a:solidFill>
                <a:effectLst/>
                <a:latin typeface="Calibri" panose="020F0502020204030204" pitchFamily="34" charset="0"/>
              </a:rPr>
              <a:t>is</a:t>
            </a:r>
            <a:r>
              <a:rPr lang="en-US" sz="1800" b="0" i="0" u="none" strike="noStrike" dirty="0">
                <a:solidFill>
                  <a:srgbClr val="000000"/>
                </a:solidFill>
                <a:effectLst/>
                <a:latin typeface="Calibri" panose="020F0502020204030204" pitchFamily="34" charset="0"/>
              </a:rPr>
              <a:t> just </a:t>
            </a:r>
            <a:r>
              <a:rPr lang="hr-HR" sz="1800" b="0" i="0" u="none" strike="noStrike" dirty="0">
                <a:solidFill>
                  <a:srgbClr val="000000"/>
                </a:solidFill>
                <a:effectLst/>
                <a:latin typeface="Calibri" panose="020F0502020204030204" pitchFamily="34" charset="0"/>
              </a:rPr>
              <a:t>a </a:t>
            </a:r>
            <a:r>
              <a:rPr lang="en-US" sz="1800" b="0" i="0" u="none" strike="noStrike" dirty="0">
                <a:solidFill>
                  <a:srgbClr val="000000"/>
                </a:solidFill>
                <a:effectLst/>
                <a:latin typeface="Calibri" panose="020F0502020204030204" pitchFamily="34" charset="0"/>
              </a:rPr>
              <a:t>part of the truck and not the entire one</a:t>
            </a:r>
            <a:endParaRPr lang="hr-HR" dirty="0"/>
          </a:p>
        </p:txBody>
      </p:sp>
    </p:spTree>
    <p:extLst>
      <p:ext uri="{BB962C8B-B14F-4D97-AF65-F5344CB8AC3E}">
        <p14:creationId xmlns:p14="http://schemas.microsoft.com/office/powerpoint/2010/main" val="428520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890</Words>
  <Application>Microsoft Office PowerPoint</Application>
  <PresentationFormat>Widescreen</PresentationFormat>
  <Paragraphs>145</Paragraphs>
  <Slides>25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Myriad Pro</vt:lpstr>
      <vt:lpstr>Saira</vt:lpstr>
      <vt:lpstr>Office Theme</vt:lpstr>
      <vt:lpstr>P13: Highway traffic monitoring</vt:lpstr>
      <vt:lpstr>Problem description</vt:lpstr>
      <vt:lpstr>The workflow</vt:lpstr>
      <vt:lpstr>Data collection</vt:lpstr>
      <vt:lpstr>Vehicle detection and tracking</vt:lpstr>
      <vt:lpstr>Challenges regarding detection and tracking</vt:lpstr>
      <vt:lpstr>Challenges regarding detection and tracking</vt:lpstr>
      <vt:lpstr>Challenges regarding detection and tracking</vt:lpstr>
      <vt:lpstr>Challenges regarding detection and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Variational Autoencoders</vt:lpstr>
      <vt:lpstr>VAE architecture for the current problem</vt:lpstr>
      <vt:lpstr>Training &amp; Evaluation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Kristina Host</dc:creator>
  <cp:lastModifiedBy>Kristina Host</cp:lastModifiedBy>
  <cp:revision>28</cp:revision>
  <dcterms:created xsi:type="dcterms:W3CDTF">2021-07-15T12:14:46Z</dcterms:created>
  <dcterms:modified xsi:type="dcterms:W3CDTF">2021-07-15T16:54:24Z</dcterms:modified>
</cp:coreProperties>
</file>